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8"/>
  </p:notesMasterIdLst>
  <p:sldIdLst>
    <p:sldId id="282" r:id="rId2"/>
    <p:sldId id="284" r:id="rId3"/>
    <p:sldId id="293" r:id="rId4"/>
    <p:sldId id="294" r:id="rId5"/>
    <p:sldId id="258" r:id="rId6"/>
    <p:sldId id="263" r:id="rId7"/>
    <p:sldId id="260" r:id="rId8"/>
    <p:sldId id="279" r:id="rId9"/>
    <p:sldId id="286" r:id="rId10"/>
    <p:sldId id="271" r:id="rId11"/>
    <p:sldId id="287" r:id="rId12"/>
    <p:sldId id="285" r:id="rId13"/>
    <p:sldId id="275" r:id="rId14"/>
    <p:sldId id="291" r:id="rId15"/>
    <p:sldId id="292" r:id="rId16"/>
    <p:sldId id="288" r:id="rId17"/>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FFCC"/>
    <a:srgbClr val="99FFCC"/>
    <a:srgbClr val="990033"/>
    <a:srgbClr val="990000"/>
    <a:srgbClr val="0066CC"/>
    <a:srgbClr val="808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81963" autoAdjust="0"/>
  </p:normalViewPr>
  <p:slideViewPr>
    <p:cSldViewPr>
      <p:cViewPr varScale="1">
        <p:scale>
          <a:sx n="59" d="100"/>
          <a:sy n="59" d="100"/>
        </p:scale>
        <p:origin x="-159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53251"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53252" name="Rectangle 4"/>
          <p:cNvSpPr>
            <a:spLocks noRo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p:spPr>
      </p:sp>
      <p:sp>
        <p:nvSpPr>
          <p:cNvPr id="53253"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3254"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53255"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7EF425F-3AE2-4530-BDFF-0D3B39E97A32}"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0324E-A342-49EF-9395-714616F1832C}" type="slidenum">
              <a:rPr lang="ru-RU"/>
              <a:pPr/>
              <a:t>1</a:t>
            </a:fld>
            <a:endParaRPr lang="ru-RU"/>
          </a:p>
        </p:txBody>
      </p:sp>
      <p:sp>
        <p:nvSpPr>
          <p:cNvPr id="133122" name="Rectangle 2"/>
          <p:cNvSpPr>
            <a:spLocks noRot="1" noChangeArrowheads="1" noTextEdit="1"/>
          </p:cNvSpPr>
          <p:nvPr>
            <p:ph type="sldImg"/>
          </p:nvPr>
        </p:nvSpPr>
        <p:spPr>
          <a:xfrm>
            <a:off x="931863" y="741363"/>
            <a:ext cx="4933950" cy="3702050"/>
          </a:xfrm>
          <a:ln/>
        </p:spPr>
      </p:sp>
      <p:sp>
        <p:nvSpPr>
          <p:cNvPr id="133123" name="Rectangle 3"/>
          <p:cNvSpPr>
            <a:spLocks noGrp="1" noChangeArrowheads="1"/>
          </p:cNvSpPr>
          <p:nvPr>
            <p:ph type="body" idx="1"/>
          </p:nvPr>
        </p:nvSpPr>
        <p:spPr/>
        <p:txBody>
          <a:bodyPr/>
          <a:lstStyle/>
          <a:p>
            <a:pPr>
              <a:lnSpc>
                <a:spcPct val="80000"/>
              </a:lnSpc>
            </a:pPr>
            <a:endParaRPr lang="ru-RU"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7285C-CC97-4615-A15D-79EF90A5B173}" type="slidenum">
              <a:rPr lang="ru-RU"/>
              <a:pPr/>
              <a:t>10</a:t>
            </a:fld>
            <a:endParaRPr lang="ru-RU"/>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ru-RU" b="1"/>
              <a:t>Переходим собственно к результатам мониторинга развития сайтов ОБЩЕобразовательных организаций Вологодской области, проведенного в  феврале этого года.</a:t>
            </a:r>
          </a:p>
          <a:p>
            <a:r>
              <a:rPr lang="ru-RU" b="1"/>
              <a:t>В настоящее время школы должны размещать на собственном официальном сайте 50 наименований информации, документов, ссылок.</a:t>
            </a:r>
          </a:p>
          <a:p>
            <a:r>
              <a:rPr lang="ru-RU" b="1"/>
              <a:t>В то же время отслеживается обновляемость материалов на сайтах. Так в январе 2016 года были обновлены материалы на сайтах всех школ области.</a:t>
            </a:r>
          </a:p>
          <a:p>
            <a:r>
              <a:rPr lang="ru-RU" b="1"/>
              <a:t>Около половины сайтов школ соответствуют федеральным требованиям к структуре сайтов. Однако приказ Рособрнадзора вступил в силу еще 29 мая 2014 года, а 53,4% школ так и не привели структуру своих сайтов в порядок.</a:t>
            </a:r>
          </a:p>
          <a:p>
            <a:r>
              <a:rPr lang="ru-RU" b="1"/>
              <a:t>По результатам мониторинга на сайтах школ Вологодской области размещено 88,1% информации. Это достойный результат, превышающий показатель сентябрьского мониторинга на 8,3%. Однако только 14% школ имеют всю требуемую информацию на своих сайтах.</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577B8-7D80-4C86-82C3-0907532F167E}" type="slidenum">
              <a:rPr lang="ru-RU"/>
              <a:pPr/>
              <a:t>11</a:t>
            </a:fld>
            <a:endParaRPr lang="ru-RU"/>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pPr algn="just"/>
            <a:r>
              <a:rPr lang="ru-RU"/>
              <a:t>На слайде представлены муниципальные образования – лидеры по доле организаций, имеющих структуру сайта, соответствующую федеральным требованиям. Это Верховажский и Вологодский район. Также высокие показатели у Кирилловского, Шекснинского и Грязовецкого районов. К сожалению, есть и районы, в которых нет организаций, соблюдающих федеральные требования к структуре сайта. Это Кадуйский, Сямженский, Усть-Кубинский и Чагодощенский районы.</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5A3AF-372A-4067-98B2-58D0B1C3F2BD}" type="slidenum">
              <a:rPr lang="ru-RU"/>
              <a:pPr/>
              <a:t>12</a:t>
            </a:fld>
            <a:endParaRPr lang="ru-RU"/>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ru-RU"/>
              <a:t>По состоянию на 1 февраля 2016 года лидерами по размещению информации на сайтах школ являются Вашкинский, Кирилловский, Нюксенский, Харовский, Сокольский и Сямженский районы. На сайтах школ этих районов размещено 96 и более процентов требуемой информации. К муниципальным образованиям-аутсайдерам относятся Бабаевский, Шекснинский, Междуреченский, Тарногский районы, а также г. Вологда.</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6BF1D-17C3-49AE-92A1-C0EDE6AB358E}" type="slidenum">
              <a:rPr lang="ru-RU"/>
              <a:pPr/>
              <a:t>13</a:t>
            </a:fld>
            <a:endParaRPr lang="ru-RU"/>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pPr algn="just"/>
            <a:r>
              <a:rPr lang="ru-RU"/>
              <a:t>44,4% школ Верховажского района разместили на своих сайтах всю информацию. Также лидерами по этому показателю являются Вожегодский, Кирилловский, Харовский, Вологодский районы. Однако 12 муниципальных образований из 28 не имеют ни одной общеобразовательной организации, разместившей 100% требуемой информации.</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D5BE1-9D1E-4C7E-993B-4863DA22A0BF}" type="slidenum">
              <a:rPr lang="ru-RU"/>
              <a:pPr/>
              <a:t>14</a:t>
            </a:fld>
            <a:endParaRPr lang="ru-RU"/>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pPr algn="just"/>
            <a:r>
              <a:rPr lang="ru-RU"/>
              <a:t>Если смотреть по отдельным показателям, то менее всего школы области размещают информацию о поступлении и расходовании финансовых и материальных средств по итогам финансового года. Только 64% школ разместили на своих сайтах информацию об инклюзивном образовании детей-инвалидов.</a:t>
            </a:r>
          </a:p>
          <a:p>
            <a:pPr algn="just"/>
            <a:r>
              <a:rPr lang="ru-RU"/>
              <a:t>При этом следует обратить внимание на то, что именно необходимо размещать по каждой позиции.</a:t>
            </a:r>
          </a:p>
          <a:p>
            <a:pPr algn="just"/>
            <a:r>
              <a:rPr lang="ru-RU"/>
              <a:t>Рассмотрим персональный состав педагогических работников.</a:t>
            </a:r>
          </a:p>
          <a:p>
            <a:pPr algn="just"/>
            <a:r>
              <a:rPr lang="ru-RU"/>
              <a:t>Во-первых, данная информация должна обновляться минимум с наступлением каждого учебного года. На сайтах школ до сих пор встречается информация о педагогическом составе на 2013-2014 учебный год. За это время педагогический коллектив мог полностью обновиться, но представлен в старом составе. Таким образом, если педагогический состав не актуален, то считается, что его нет на сайте.</a:t>
            </a:r>
          </a:p>
          <a:p>
            <a:r>
              <a:rPr lang="ru-RU"/>
              <a:t>Во-вторых, в Законе об образовании четко написано, что на сайте размещается информация о персональном составе педагогических работников с указанием уровня образования, квалификации и опыта работы, а Постановление Правительства № 582 дополняет, «в том числе фамилия, имя, отчество (при наличии) работника; занимаемая должность (должности); преподаваемые дисциплины; ученая степень (при наличии); ученое звание (при наличии); наименование направления подготовки и (или) специальности; данные о повышении квалификации и (или) профессиональной переподготовке (при наличии); общий стаж работы; стаж работы по специальности</a:t>
            </a:r>
          </a:p>
          <a:p>
            <a:pPr algn="just"/>
            <a:endParaRPr lang="ru-RU"/>
          </a:p>
          <a:p>
            <a:pPr algn="just"/>
            <a:r>
              <a:rPr lang="ru-RU"/>
              <a:t>Если по какому-либо документу представлена не вся требуемая информация, то считается, что его нет на сайте.</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A4F0A-93EE-40D9-9E1F-AD209AD1B97D}" type="slidenum">
              <a:rPr lang="ru-RU"/>
              <a:pPr/>
              <a:t>15</a:t>
            </a:fld>
            <a:endParaRPr lang="ru-RU"/>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pPr algn="just"/>
            <a:r>
              <a:rPr lang="ru-RU"/>
              <a:t>Среди документов наименее размещаемыми являются рабочие программы учебных дисциплин – основная ошибка – их неактуальность</a:t>
            </a:r>
          </a:p>
          <a:p>
            <a:pPr algn="just"/>
            <a:r>
              <a:rPr lang="ru-RU"/>
              <a:t>Государственное (муниципальное) задание в данный момент уже должно быть на 2016 год. Однако часто встречается документ на 2015 год или не утвержденный документ.</a:t>
            </a:r>
          </a:p>
          <a:p>
            <a:pPr algn="just"/>
            <a:r>
              <a:rPr lang="ru-RU"/>
              <a:t>Ну и основная ошибка по документам в том, что они неправильно или вовсе не утверждены.</a:t>
            </a:r>
          </a:p>
          <a:p>
            <a:pPr algn="just"/>
            <a:r>
              <a:rPr lang="ru-RU"/>
              <a:t>При этом хочется отметить, что специалисты Центра, считая, что документ (информация) не соответствует федеральным требованиям, пишут напротив каждого материала причину несоответствия, однако информация, видимо, не всегда доводится до образовательной организации.</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38046-A856-4AC3-8C50-E218ECFE5C2B}" type="slidenum">
              <a:rPr lang="ru-RU"/>
              <a:pPr/>
              <a:t>16</a:t>
            </a:fld>
            <a:endParaRPr lang="ru-RU"/>
          </a:p>
        </p:txBody>
      </p:sp>
      <p:sp>
        <p:nvSpPr>
          <p:cNvPr id="147458" name="Rectangle 2"/>
          <p:cNvSpPr>
            <a:spLocks noRot="1" noChangeArrowheads="1" noTextEdit="1"/>
          </p:cNvSpPr>
          <p:nvPr>
            <p:ph type="sldImg"/>
          </p:nvPr>
        </p:nvSpPr>
        <p:spPr>
          <a:xfrm>
            <a:off x="931863" y="741363"/>
            <a:ext cx="4933950" cy="3702050"/>
          </a:xfrm>
          <a:ln/>
        </p:spPr>
      </p:sp>
      <p:sp>
        <p:nvSpPr>
          <p:cNvPr id="147459" name="Rectangle 3"/>
          <p:cNvSpPr>
            <a:spLocks noGrp="1" noChangeArrowheads="1"/>
          </p:cNvSpPr>
          <p:nvPr>
            <p:ph type="body" idx="1"/>
          </p:nvPr>
        </p:nvSpPr>
        <p:spPr/>
        <p:txBody>
          <a:bodyPr/>
          <a:lstStyle/>
          <a:p>
            <a:pPr>
              <a:lnSpc>
                <a:spcPct val="80000"/>
              </a:lnSpc>
            </a:pPr>
            <a:r>
              <a:rPr lang="ru-RU" sz="900"/>
              <a:t>В целом можно отметить большую работу образовательных организаций по размещению информации на сайтах. Однако 100% информации должно быть размещено сайте каждой организации, структура сайта каждой организации должна соответствовать федеральным требованиям. Есть к чему расти.</a:t>
            </a:r>
          </a:p>
          <a:p>
            <a:pPr>
              <a:lnSpc>
                <a:spcPct val="80000"/>
              </a:lnSpc>
            </a:pPr>
            <a:r>
              <a:rPr lang="ru-RU" sz="900"/>
              <a:t>В этом всегда готовы помогать специалисты Центра, которые осуществляют консультирование специалистов МОУО по содержательному наполнению сайтов. На слайде представлены телефоны, по которым можно проконсультироваться по каждому показателю мониторинга.</a:t>
            </a:r>
          </a:p>
          <a:p>
            <a:pPr>
              <a:lnSpc>
                <a:spcPct val="80000"/>
              </a:lnSpc>
            </a:pPr>
            <a:r>
              <a:rPr lang="ru-RU" sz="900"/>
              <a:t>Спасибо за внимание!</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569B2-2B4A-4349-BA79-DF7FBC4CCA59}" type="slidenum">
              <a:rPr lang="ru-RU"/>
              <a:pPr/>
              <a:t>2</a:t>
            </a:fld>
            <a:endParaRPr lang="ru-RU"/>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ru-RU"/>
              <a:t>В настоящее время основными нормативными документами, регламентирующими размещение информации на официальных сайтах образовательных организаций, являются прежде всего:</a:t>
            </a:r>
          </a:p>
          <a:p>
            <a:r>
              <a:rPr lang="ru-RU"/>
              <a:t>- Федеральный закон «Об образовании в Российской Федерации»;</a:t>
            </a:r>
          </a:p>
          <a:p>
            <a:r>
              <a:rPr lang="ru-RU"/>
              <a:t>- Постановление Правительства Российской Федерации «Об утверждении Правил размещения и обновления на официальном сайте информации об образовательной организации»</a:t>
            </a:r>
          </a:p>
          <a:p>
            <a:r>
              <a:rPr lang="ru-RU"/>
              <a:t>- Приказ Федеральной службы по надзору в сфере образования и науки «Об утверждении требований к структуре официального сайта… и формату предоставления на нем информации»</a:t>
            </a:r>
          </a:p>
          <a:p>
            <a:pPr>
              <a:buFontTx/>
              <a:buChar char="-"/>
            </a:pPr>
            <a:endParaRPr lang="ru-RU"/>
          </a:p>
          <a:p>
            <a:r>
              <a:rPr lang="ru-RU"/>
              <a:t>Ну и еще один документ - приказ Министерства образования и науки Российской Федерации от 5 декабря 2014 года № 1547 «Об утверждении показателей, характеризующих общие критерии оценки качества образовательной деятельности организаций, осуществляющих образовательную деятельность», в соответствии с которым актуальная в последнее время независимая оценка качества деятельности образовательных организаций включает в себя оценку по таким показателям, как:</a:t>
            </a:r>
          </a:p>
          <a:p>
            <a:pPr>
              <a:buFontTx/>
              <a:buChar char="-"/>
            </a:pPr>
            <a:r>
              <a:rPr lang="ru-RU"/>
              <a:t>полнота и актуальность информации об организации, осуществляющей образовательную деятельность;</a:t>
            </a:r>
          </a:p>
          <a:p>
            <a:pPr algn="just">
              <a:buFontTx/>
              <a:buChar char="-"/>
            </a:pPr>
            <a:r>
              <a:rPr lang="ru-RU"/>
              <a:t>наличие на официальном сайте организации в сети Интернет сведений о педагогических работниках организации;</a:t>
            </a:r>
          </a:p>
          <a:p>
            <a:pPr algn="just">
              <a:buFontTx/>
              <a:buChar char="-"/>
            </a:pPr>
            <a:r>
              <a:rPr lang="ru-RU"/>
              <a:t>доступность взаимодействия с получателями образовательных услуг по телефону, по электронной почте, с помощью электронных сервисов, предоставляемых на официальном сайте организации в сети Интернет, в том числе наличие возможности внесения предложений, направленных на улучшение работы организации;</a:t>
            </a:r>
          </a:p>
          <a:p>
            <a:pPr algn="just">
              <a:buFontTx/>
              <a:buChar char="-"/>
            </a:pPr>
            <a:r>
              <a:rPr lang="ru-RU"/>
              <a:t>доступность сведений о ходе рассмотрения обращений граждан, поступивших в организацию от получателей образовательных услуг (по телефону, по электронной почте, с помощью электронных сервисов, доступных на официальном сайте организации)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7BF0F-96A3-4761-880D-FBE58B6352D3}" type="slidenum">
              <a:rPr lang="ru-RU"/>
              <a:pPr/>
              <a:t>3</a:t>
            </a:fld>
            <a:endParaRPr lang="ru-RU"/>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ru-RU"/>
              <a:t>В Вологодской области размещение информации на официальных сайтах образовательных организаций регламентируется Приказом Департамента образования области «Об обеспечении открытости и доступности информации о деятельности образовательных организаций Вологодской области»</a:t>
            </a:r>
          </a:p>
          <a:p>
            <a:r>
              <a:rPr lang="ru-RU"/>
              <a:t>В соответствии с данным приказом муниципальным органам управления образованием рекомендуется:</a:t>
            </a:r>
          </a:p>
          <a:p>
            <a:r>
              <a:rPr lang="ru-RU"/>
              <a:t>- ежеквартально осуществлять мониторинг развития сайтов подведомственных образовательных организаций;</a:t>
            </a:r>
          </a:p>
          <a:p>
            <a:r>
              <a:rPr lang="ru-RU"/>
              <a:t>- предоставлять результаты этого мониторинга в Центр информатизации и оценки качества образования.</a:t>
            </a:r>
          </a:p>
          <a:p>
            <a:pPr>
              <a:buFontTx/>
              <a:buChar char="-"/>
            </a:pPr>
            <a:endParaRPr lang="ru-RU"/>
          </a:p>
          <a:p>
            <a:r>
              <a:rPr lang="ru-RU"/>
              <a:t>В свою очередь Центр информатизации и оценки качества образования </a:t>
            </a:r>
            <a:r>
              <a:rPr lang="ru-RU" b="1"/>
              <a:t>обобщает</a:t>
            </a:r>
            <a:r>
              <a:rPr lang="ru-RU"/>
              <a:t> информацию, предоставленную МОУО.</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05892-BEC8-4421-9358-083239E47950}" type="slidenum">
              <a:rPr lang="ru-RU"/>
              <a:pPr/>
              <a:t>4</a:t>
            </a:fld>
            <a:endParaRPr lang="ru-RU"/>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ru-RU"/>
              <a:t>Мониторинг развития сайтов образовательных организаций Вологодской области проводится с 2011 года. За эти годы сложилась схема его осуществления.</a:t>
            </a:r>
          </a:p>
          <a:p>
            <a:r>
              <a:rPr lang="ru-RU"/>
              <a:t>Центр информатизации и оценки качества образования направляет запрос в муниципальные органы управления образованием, представляющий собой таблицу с графами, в которые просит вставить ссылки на информацию, размещенную на сайте по каждой образовательной организации. В свою очередь МОУО направляет данный запрос в подведомственные образовательные организации. Те проставляют ссылки и возвращают их в МОУО. МОУО обобщает ссылки по каждой организации (копирует их в таблицу) и возвращает в Центр информатизации. После этого специалисты ЦИиОКО просматривают каждую ссылку по каждой из 884 организаций и делают вывод о соответствии размещенного материала требованиям законодательства.</a:t>
            </a:r>
          </a:p>
          <a:p>
            <a:r>
              <a:rPr lang="ru-RU"/>
              <a:t>После проверки составляются информационно-аналитические справки, которые вместе с базами мониторинга направляются обратно в МОУО. При этом в следующий раз запрашиваются ссылки только на отсутствующую информацию. То есть возможен вариант, при котором образовательная организация, разместившая 100% информации, не предоставляет ссылки на очередном этапе мониторинга.</a:t>
            </a:r>
          </a:p>
          <a:p>
            <a:r>
              <a:rPr lang="ru-RU"/>
              <a:t>Почему запрашиваются именно ссылки? Ссылки помогают найти необходимую информацию на сайте. К сожалению, различные организации размещают одну и ту же информацию в разных местах. И чтобы точно найти информацию на сайтах 884 организаций запрашиваются именно ссылки. К тому же для проверки управлениями образованием сайтов подведомственных организаций ссылки также удобны.</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57FF7-4493-42DB-84AE-2A72424711E8}" type="slidenum">
              <a:rPr lang="ru-RU"/>
              <a:pPr/>
              <a:t>5</a:t>
            </a:fld>
            <a:endParaRPr lang="ru-RU"/>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ru-RU"/>
              <a:t>Перейдем к структуре официального сайта образовательной организации. В соответствии с приказом Рособрнадзора № 785 все основные материалы должны размещаться в разделе «Сведения об образовательной организации».</a:t>
            </a:r>
          </a:p>
          <a:p>
            <a:r>
              <a:rPr lang="ru-RU"/>
              <a:t>Остальную информацию рекомендуется размещать в других разделах сайта, можно добавлять разделы, однако </a:t>
            </a:r>
            <a:r>
              <a:rPr lang="ru-RU" b="1"/>
              <a:t>данные </a:t>
            </a:r>
            <a:r>
              <a:rPr lang="ru-RU"/>
              <a:t>подразделы должны быть представлены именно таким образом, как это упомянуто в приказе Рособрнадзора.</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5E44B-1C86-4E29-88CC-862D424935C5}" type="slidenum">
              <a:rPr lang="ru-RU"/>
              <a:pPr/>
              <a:t>6</a:t>
            </a:fld>
            <a:endParaRPr lang="ru-RU"/>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pPr marL="228600" indent="-228600">
              <a:lnSpc>
                <a:spcPct val="80000"/>
              </a:lnSpc>
            </a:pPr>
            <a:r>
              <a:rPr lang="ru-RU" sz="1000"/>
              <a:t>Среди основных требований к содержательному наполнению сайта являются требования, упрощающие поиск информации для ее потенциальных потребителей, прежде всего, родителей настоящих и будущих обучающихся:</a:t>
            </a:r>
          </a:p>
          <a:p>
            <a:pPr marL="228600" indent="-228600">
              <a:lnSpc>
                <a:spcPct val="80000"/>
              </a:lnSpc>
              <a:buFontTx/>
              <a:buChar char="•"/>
            </a:pPr>
            <a:r>
              <a:rPr lang="ru-RU" sz="1000"/>
              <a:t>документ должен находиться в соответствующем разделе сайта – в мониторинге сайтов мы часто сталкиваемся с размещением всей информации или в разделе «Документы», или в «Новостях» - при этом поиск информации значительно затрудняется;</a:t>
            </a:r>
          </a:p>
          <a:p>
            <a:pPr marL="228600" indent="-228600">
              <a:lnSpc>
                <a:spcPct val="80000"/>
              </a:lnSpc>
              <a:buFontTx/>
              <a:buChar char="•"/>
            </a:pPr>
            <a:r>
              <a:rPr lang="ru-RU" sz="1000"/>
              <a:t>также поиск информации затрудняется, если к документу не обеспечен быстрый доступ (не более трех кликов-переходов мыши с главной страницы до искомой информации);</a:t>
            </a:r>
          </a:p>
          <a:p>
            <a:pPr marL="228600" indent="-228600">
              <a:lnSpc>
                <a:spcPct val="80000"/>
              </a:lnSpc>
              <a:buFontTx/>
              <a:buChar char="•"/>
            </a:pPr>
            <a:r>
              <a:rPr lang="ru-RU" sz="1000"/>
              <a:t>документ должен иметь название, позволяющее идентифицировать его содержание – часто встречаются такие названия, как сканирование 1, документ 1, ООП НОО, ну или просто поп.совет;</a:t>
            </a:r>
          </a:p>
          <a:p>
            <a:pPr marL="228600" indent="-228600">
              <a:lnSpc>
                <a:spcPct val="80000"/>
              </a:lnSpc>
              <a:buFontTx/>
              <a:buChar char="•"/>
            </a:pPr>
            <a:r>
              <a:rPr lang="ru-RU" sz="1000"/>
              <a:t>форматы файлов позволяют открывать их в любой операционной системе (*doc, *</a:t>
            </a:r>
            <a:r>
              <a:rPr lang="en-US" sz="1000"/>
              <a:t>pdf</a:t>
            </a:r>
            <a:r>
              <a:rPr lang="ru-RU" sz="1000"/>
              <a:t>) – снова вспоминаем про родителей, которые не должны устанавливать специальные программы для просмотра вашей информации;</a:t>
            </a:r>
          </a:p>
          <a:p>
            <a:pPr marL="228600" indent="-228600">
              <a:lnSpc>
                <a:spcPct val="80000"/>
              </a:lnSpc>
              <a:buFontTx/>
              <a:buChar char="•"/>
            </a:pPr>
            <a:r>
              <a:rPr lang="ru-RU" sz="1000"/>
              <a:t>содержание документа должно соответствовать его названию и назначению, не противоречить другим документам, размещенным на сайте;</a:t>
            </a:r>
          </a:p>
          <a:p>
            <a:pPr marL="228600" indent="-228600">
              <a:lnSpc>
                <a:spcPct val="80000"/>
              </a:lnSpc>
              <a:buFontTx/>
              <a:buChar char="•"/>
            </a:pPr>
            <a:r>
              <a:rPr lang="ru-RU" sz="1000"/>
              <a:t>текст документа должен быть оформлен в полном объеме, читаем и хорошо различим – часто встречаются документы без титульного листа, нечитаемые скан-копии лицензий;</a:t>
            </a:r>
          </a:p>
          <a:p>
            <a:pPr marL="228600" indent="-228600">
              <a:lnSpc>
                <a:spcPct val="80000"/>
              </a:lnSpc>
              <a:buFontTx/>
              <a:buChar char="•"/>
            </a:pPr>
            <a:r>
              <a:rPr lang="ru-RU" sz="1000"/>
              <a:t>документ должен являться действующим и соответствующим правилам и нормам русского языка – встречаются просроченные лицензии, образовательные программы на 2014-2015 учебный год, ошибки в новостях, размещаемых на сайте;</a:t>
            </a:r>
          </a:p>
          <a:p>
            <a:pPr marL="228600" indent="-228600">
              <a:lnSpc>
                <a:spcPct val="80000"/>
              </a:lnSpc>
              <a:buFontTx/>
              <a:buChar char="•"/>
            </a:pPr>
            <a:r>
              <a:rPr lang="ru-RU" sz="1000"/>
              <a:t>также документ должен быть оформлен по правилам делопроизводства – считается, что документ размещен на сайте, если он утвержден, при этом утвержден по правилам – в этом случае или оформляется надпись «утверждена приказом директора», при этом должны быть проставлены дата и номер приказа, или ставится гриф «Утверждаю» с подписью директора и датой утверждения. Если утверждение оформлено не так – не хватает даты, номера, подписи, то считается, что документа нет на сайте.</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7AB95-2565-464F-94C9-08E7B8FCE259}" type="slidenum">
              <a:rPr lang="ru-RU"/>
              <a:pPr/>
              <a:t>7</a:t>
            </a:fld>
            <a:endParaRPr lang="ru-RU"/>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ru-RU"/>
              <a:t>Ссылки на информационные ресурсы должны быть:</a:t>
            </a:r>
          </a:p>
          <a:p>
            <a:pPr>
              <a:buFontTx/>
              <a:buChar char="•"/>
            </a:pPr>
            <a:r>
              <a:rPr lang="ru-RU"/>
              <a:t>расположены в соответствующем разделе или представлены на главной странице сайта в виде баннеров</a:t>
            </a:r>
          </a:p>
          <a:p>
            <a:pPr>
              <a:buFontTx/>
              <a:buChar char="•"/>
            </a:pPr>
            <a:r>
              <a:rPr lang="ru-RU"/>
              <a:t>работающими</a:t>
            </a:r>
          </a:p>
          <a:p>
            <a:pPr>
              <a:buFontTx/>
              <a:buChar char="•"/>
            </a:pPr>
            <a:r>
              <a:rPr lang="ru-RU"/>
              <a:t>должны открывать сайт, соответствующий названию ссылки</a:t>
            </a:r>
          </a:p>
          <a:p>
            <a:pPr>
              <a:buFontTx/>
              <a:buChar char="•"/>
            </a:pPr>
            <a:r>
              <a:rPr lang="ru-RU"/>
              <a:t>должны открывать главную страницу соответствующего сайта</a:t>
            </a:r>
          </a:p>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C390E-8D5E-4B50-A54A-12001095075A}" type="slidenum">
              <a:rPr lang="ru-RU"/>
              <a:pPr/>
              <a:t>8</a:t>
            </a:fld>
            <a:endParaRPr lang="ru-RU"/>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ru-RU"/>
              <a:t>Данные требования, а также требования к содержанию информации, размещаемой на официальных сайтах образовательных организаций, оформлены специалистами Центра в Методические рекомендации, которые неоднократно направлялись в МОУО, а также размещены на Образовательном портале Вологодской области по адресу </a:t>
            </a:r>
            <a:r>
              <a:rPr lang="en-US"/>
              <a:t>portal.edu35.ru</a:t>
            </a:r>
            <a:r>
              <a:rPr lang="ru-RU"/>
              <a:t> в разделе Сайты ОУ во вкладке Мониторинг сайтов.</a:t>
            </a:r>
          </a:p>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7E437-FF07-4659-A425-C381A74AAB50}" type="slidenum">
              <a:rPr lang="ru-RU"/>
              <a:pPr/>
              <a:t>9</a:t>
            </a:fld>
            <a:endParaRPr lang="ru-RU"/>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ru-RU"/>
              <a:t>Здесь размещены:</a:t>
            </a:r>
          </a:p>
          <a:p>
            <a:pPr>
              <a:buFontTx/>
              <a:buChar char="•"/>
            </a:pPr>
            <a:r>
              <a:rPr lang="ru-RU"/>
              <a:t>перечень информации, размещаемой на сайте;</a:t>
            </a:r>
          </a:p>
          <a:p>
            <a:pPr>
              <a:buFontTx/>
              <a:buChar char="•"/>
            </a:pPr>
            <a:r>
              <a:rPr lang="ru-RU"/>
              <a:t>схема размещения материалов;</a:t>
            </a:r>
          </a:p>
          <a:p>
            <a:pPr>
              <a:buFontTx/>
              <a:buChar char="•"/>
            </a:pPr>
            <a:r>
              <a:rPr lang="ru-RU"/>
              <a:t>рекомендуемые табличные формы предоставления информации;</a:t>
            </a:r>
          </a:p>
          <a:p>
            <a:pPr>
              <a:buFontTx/>
              <a:buChar char="•"/>
            </a:pPr>
            <a:r>
              <a:rPr lang="ru-RU"/>
              <a:t>типичные ошибки в размещении информации.</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50ED5C1-3C8F-4D83-9A44-2048740D0143}"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DC468F1-C886-40DC-BA75-72FA3B9F5407}"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3115E52-691A-4F48-BA30-FE36F2FB8AE3}"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79E1C913-F5E8-45A6-A05F-86ED35C1E1C7}"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07EB0DB-960B-47AD-9DAE-70976DC5D02B}"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9339AD4-88DF-4234-81B3-A738E433A41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E77765D-0748-4190-8393-B01B2E532D02}"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AE1D1349-17F1-428D-B663-47359597BDA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ADB1A9F-CC09-458F-9B19-03082A057DED}"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9A1CCA5-12A9-4E15-AB5A-A4FCE6CBEB6F}"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6250947-ED1E-456D-A7C6-C6F06DAEC25B}"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920BE38-F318-4FE6-A639-FE0EFC80968C}"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0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0B06AF3-331F-4799-BC5F-750F367A44FB}"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5" descr="abstract_bckgr_04_1"/>
          <p:cNvPicPr>
            <a:picLocks noChangeAspect="1" noChangeArrowheads="1"/>
          </p:cNvPicPr>
          <p:nvPr/>
        </p:nvPicPr>
        <p:blipFill>
          <a:blip r:embed="rId3"/>
          <a:srcRect t="9602"/>
          <a:stretch>
            <a:fillRect/>
          </a:stretch>
        </p:blipFill>
        <p:spPr bwMode="auto">
          <a:xfrm>
            <a:off x="0" y="0"/>
            <a:ext cx="9144000" cy="6858000"/>
          </a:xfrm>
          <a:prstGeom prst="rect">
            <a:avLst/>
          </a:prstGeom>
          <a:noFill/>
          <a:ln w="9525">
            <a:noFill/>
            <a:miter lim="800000"/>
            <a:headEnd/>
            <a:tailEnd/>
          </a:ln>
        </p:spPr>
      </p:pic>
      <p:sp>
        <p:nvSpPr>
          <p:cNvPr id="2054" name="AutoShape 6"/>
          <p:cNvSpPr>
            <a:spLocks noChangeArrowheads="1"/>
          </p:cNvSpPr>
          <p:nvPr/>
        </p:nvSpPr>
        <p:spPr bwMode="auto">
          <a:xfrm>
            <a:off x="323850" y="477838"/>
            <a:ext cx="8496300" cy="4751387"/>
          </a:xfrm>
          <a:prstGeom prst="roundRect">
            <a:avLst>
              <a:gd name="adj" fmla="val 5644"/>
            </a:avLst>
          </a:prstGeom>
          <a:solidFill>
            <a:schemeClr val="bg1">
              <a:alpha val="70000"/>
            </a:schemeClr>
          </a:solidFill>
          <a:ln w="76200" cmpd="tri">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ru-RU">
              <a:ea typeface="Arial" charset="0"/>
            </a:endParaRPr>
          </a:p>
        </p:txBody>
      </p:sp>
      <p:sp>
        <p:nvSpPr>
          <p:cNvPr id="2062" name="Rectangle 14"/>
          <p:cNvSpPr>
            <a:spLocks noChangeArrowheads="1"/>
          </p:cNvSpPr>
          <p:nvPr/>
        </p:nvSpPr>
        <p:spPr bwMode="auto">
          <a:xfrm>
            <a:off x="352425" y="1485900"/>
            <a:ext cx="8421688" cy="28797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ru-RU">
              <a:ea typeface="Arial" charset="0"/>
            </a:endParaRPr>
          </a:p>
        </p:txBody>
      </p:sp>
      <p:sp>
        <p:nvSpPr>
          <p:cNvPr id="2055" name="Text Box 7"/>
          <p:cNvSpPr txBox="1">
            <a:spLocks noChangeArrowheads="1"/>
          </p:cNvSpPr>
          <p:nvPr/>
        </p:nvSpPr>
        <p:spPr bwMode="auto">
          <a:xfrm>
            <a:off x="395288" y="1819275"/>
            <a:ext cx="8281987" cy="252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ru-RU" sz="3200" b="1">
                <a:solidFill>
                  <a:srgbClr val="003399"/>
                </a:solidFill>
                <a:cs typeface="Arial" charset="0"/>
              </a:rPr>
              <a:t>Результаты мониторинга развития официальных сайтов общеобразовательных организаций Вологодской области в феврале 2016 года</a:t>
            </a:r>
          </a:p>
        </p:txBody>
      </p:sp>
      <p:sp>
        <p:nvSpPr>
          <p:cNvPr id="37893" name="Text Box 5"/>
          <p:cNvSpPr txBox="1">
            <a:spLocks noChangeArrowheads="1"/>
          </p:cNvSpPr>
          <p:nvPr/>
        </p:nvSpPr>
        <p:spPr bwMode="auto">
          <a:xfrm>
            <a:off x="395288" y="663575"/>
            <a:ext cx="8280400" cy="43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25000"/>
              </a:lnSpc>
            </a:pPr>
            <a:r>
              <a:rPr lang="ru-RU" b="1">
                <a:solidFill>
                  <a:srgbClr val="800000"/>
                </a:solidFill>
                <a:cs typeface="Arial" charset="0"/>
              </a:rPr>
              <a:t>БУ СО ВО «Центр информатизации и оценки качества образования»</a:t>
            </a:r>
          </a:p>
        </p:txBody>
      </p:sp>
      <p:sp>
        <p:nvSpPr>
          <p:cNvPr id="2058" name="Line 10"/>
          <p:cNvSpPr>
            <a:spLocks noChangeShapeType="1"/>
          </p:cNvSpPr>
          <p:nvPr/>
        </p:nvSpPr>
        <p:spPr bwMode="auto">
          <a:xfrm>
            <a:off x="338138" y="1427163"/>
            <a:ext cx="8424862" cy="0"/>
          </a:xfrm>
          <a:prstGeom prst="line">
            <a:avLst/>
          </a:prstGeom>
          <a:noFill/>
          <a:ln w="76200" cmpd="tri">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ru-RU">
              <a:ea typeface="Arial" charset="0"/>
            </a:endParaRPr>
          </a:p>
        </p:txBody>
      </p:sp>
      <p:sp>
        <p:nvSpPr>
          <p:cNvPr id="2059" name="Line 11"/>
          <p:cNvSpPr>
            <a:spLocks noChangeShapeType="1"/>
          </p:cNvSpPr>
          <p:nvPr/>
        </p:nvSpPr>
        <p:spPr bwMode="auto">
          <a:xfrm>
            <a:off x="352425" y="4365625"/>
            <a:ext cx="8424863" cy="0"/>
          </a:xfrm>
          <a:prstGeom prst="line">
            <a:avLst/>
          </a:prstGeom>
          <a:noFill/>
          <a:ln w="76200" cmpd="tri">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ru-RU">
              <a:ea typeface="Arial" charset="0"/>
            </a:endParaRPr>
          </a:p>
        </p:txBody>
      </p:sp>
      <p:sp>
        <p:nvSpPr>
          <p:cNvPr id="2" name="Text Box 5"/>
          <p:cNvSpPr txBox="1">
            <a:spLocks noChangeArrowheads="1"/>
          </p:cNvSpPr>
          <p:nvPr/>
        </p:nvSpPr>
        <p:spPr bwMode="auto">
          <a:xfrm>
            <a:off x="395288" y="4581525"/>
            <a:ext cx="8280400" cy="43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25000"/>
              </a:lnSpc>
            </a:pPr>
            <a:r>
              <a:rPr lang="ru-RU" b="1">
                <a:solidFill>
                  <a:srgbClr val="800000"/>
                </a:solidFill>
                <a:cs typeface="Arial" charset="0"/>
              </a:rPr>
              <a:t>Вологда, 2016 г. </a:t>
            </a:r>
          </a:p>
        </p:txBody>
      </p:sp>
      <p:sp>
        <p:nvSpPr>
          <p:cNvPr id="3" name="Text Box 5"/>
          <p:cNvSpPr txBox="1">
            <a:spLocks noChangeArrowheads="1"/>
          </p:cNvSpPr>
          <p:nvPr/>
        </p:nvSpPr>
        <p:spPr bwMode="auto">
          <a:xfrm>
            <a:off x="6011863" y="5805488"/>
            <a:ext cx="2735262" cy="7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lnSpc>
                <a:spcPct val="125000"/>
              </a:lnSpc>
            </a:pPr>
            <a:r>
              <a:rPr lang="ru-RU" b="1" i="1">
                <a:solidFill>
                  <a:srgbClr val="003399"/>
                </a:solidFill>
                <a:cs typeface="Arial" charset="0"/>
              </a:rPr>
              <a:t>Главный аналитик, </a:t>
            </a:r>
          </a:p>
          <a:p>
            <a:pPr algn="r">
              <a:lnSpc>
                <a:spcPct val="125000"/>
              </a:lnSpc>
            </a:pPr>
            <a:r>
              <a:rPr lang="ru-RU" b="1" i="1">
                <a:solidFill>
                  <a:srgbClr val="003399"/>
                </a:solidFill>
                <a:cs typeface="Arial" charset="0"/>
              </a:rPr>
              <a:t>И.В. Осокин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шапка в слайд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304800" y="44450"/>
            <a:ext cx="85693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800" b="1">
                <a:solidFill>
                  <a:srgbClr val="003399"/>
                </a:solidFill>
                <a:cs typeface="Arial" charset="0"/>
              </a:rPr>
              <a:t>Результаты мониторинга развития сайтов ООО (по состоянию на 1 февраля 2016 года)</a:t>
            </a:r>
            <a:endParaRPr lang="ru-RU" sz="2800" b="1">
              <a:solidFill>
                <a:srgbClr val="003399"/>
              </a:solidFill>
            </a:endParaRPr>
          </a:p>
        </p:txBody>
      </p:sp>
      <p:sp>
        <p:nvSpPr>
          <p:cNvPr id="3082" name="AutoShape 10"/>
          <p:cNvSpPr>
            <a:spLocks noChangeArrowheads="1"/>
          </p:cNvSpPr>
          <p:nvPr/>
        </p:nvSpPr>
        <p:spPr bwMode="auto">
          <a:xfrm>
            <a:off x="684213" y="1557338"/>
            <a:ext cx="8208962" cy="4752975"/>
          </a:xfrm>
          <a:prstGeom prst="flowChartAlternateProcess">
            <a:avLst/>
          </a:prstGeom>
          <a:solidFill>
            <a:schemeClr val="bg1"/>
          </a:solidFill>
          <a:ln w="57150" cmpd="thickThin">
            <a:solidFill>
              <a:srgbClr val="66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ru-RU">
              <a:ea typeface="Arial" charset="0"/>
            </a:endParaRPr>
          </a:p>
        </p:txBody>
      </p:sp>
      <p:sp>
        <p:nvSpPr>
          <p:cNvPr id="3083" name="Rectangle 11"/>
          <p:cNvSpPr>
            <a:spLocks noChangeArrowheads="1"/>
          </p:cNvSpPr>
          <p:nvPr/>
        </p:nvSpPr>
        <p:spPr bwMode="auto">
          <a:xfrm>
            <a:off x="900113" y="1692275"/>
            <a:ext cx="7993062" cy="483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400" b="1">
                <a:cs typeface="Arial" charset="0"/>
              </a:rPr>
              <a:t>Количество показателей – </a:t>
            </a:r>
            <a:r>
              <a:rPr lang="ru-RU" sz="2400" b="1">
                <a:solidFill>
                  <a:srgbClr val="FF3300"/>
                </a:solidFill>
                <a:cs typeface="Arial" charset="0"/>
              </a:rPr>
              <a:t>50.</a:t>
            </a:r>
          </a:p>
          <a:p>
            <a:endParaRPr lang="ru-RU" sz="2400" b="1">
              <a:solidFill>
                <a:srgbClr val="FF3300"/>
              </a:solidFill>
              <a:cs typeface="Arial" charset="0"/>
            </a:endParaRPr>
          </a:p>
          <a:p>
            <a:r>
              <a:rPr lang="ru-RU" sz="2400" b="1">
                <a:cs typeface="Arial" charset="0"/>
              </a:rPr>
              <a:t>Обновляемость сайтов в январе 2016 года – </a:t>
            </a:r>
            <a:r>
              <a:rPr lang="ru-RU" sz="2400" b="1">
                <a:solidFill>
                  <a:srgbClr val="FF3300"/>
                </a:solidFill>
                <a:cs typeface="Arial" charset="0"/>
              </a:rPr>
              <a:t>100%.</a:t>
            </a:r>
          </a:p>
          <a:p>
            <a:endParaRPr lang="ru-RU" sz="2400" b="1">
              <a:solidFill>
                <a:srgbClr val="FF3300"/>
              </a:solidFill>
              <a:cs typeface="Arial" charset="0"/>
            </a:endParaRPr>
          </a:p>
          <a:p>
            <a:r>
              <a:rPr lang="ru-RU" sz="2400" b="1">
                <a:cs typeface="Arial" charset="0"/>
              </a:rPr>
              <a:t>Соответствие структуры федеральным требованиям</a:t>
            </a:r>
            <a:r>
              <a:rPr lang="ru-RU" b="1"/>
              <a:t> </a:t>
            </a:r>
            <a:r>
              <a:rPr lang="ru-RU" sz="2400" b="1">
                <a:cs typeface="Arial" charset="0"/>
              </a:rPr>
              <a:t>– </a:t>
            </a:r>
            <a:r>
              <a:rPr lang="ru-RU" sz="2400" b="1">
                <a:solidFill>
                  <a:srgbClr val="FF3300"/>
                </a:solidFill>
                <a:cs typeface="Arial" charset="0"/>
              </a:rPr>
              <a:t>46,6%.</a:t>
            </a:r>
          </a:p>
          <a:p>
            <a:endParaRPr lang="ru-RU" sz="2400" b="1">
              <a:solidFill>
                <a:srgbClr val="FF3300"/>
              </a:solidFill>
              <a:cs typeface="Arial" charset="0"/>
            </a:endParaRPr>
          </a:p>
          <a:p>
            <a:r>
              <a:rPr lang="ru-RU" sz="2400" b="1">
                <a:cs typeface="Arial" charset="0"/>
              </a:rPr>
              <a:t>Содержательное наполнение – </a:t>
            </a:r>
            <a:r>
              <a:rPr lang="ru-RU" sz="2400" b="1">
                <a:solidFill>
                  <a:srgbClr val="FF3300"/>
                </a:solidFill>
                <a:cs typeface="Arial" charset="0"/>
              </a:rPr>
              <a:t>88,1%</a:t>
            </a:r>
            <a:r>
              <a:rPr lang="ru-RU" sz="2400" b="1">
                <a:cs typeface="Arial" charset="0"/>
              </a:rPr>
              <a:t> </a:t>
            </a:r>
            <a:r>
              <a:rPr lang="ru-RU" sz="2400" b="1">
                <a:solidFill>
                  <a:srgbClr val="FF3300"/>
                </a:solidFill>
                <a:cs typeface="Arial" charset="0"/>
              </a:rPr>
              <a:t>(79,8% - сентябрь 2015 года).</a:t>
            </a:r>
          </a:p>
          <a:p>
            <a:endParaRPr lang="ru-RU" sz="2400" b="1">
              <a:solidFill>
                <a:srgbClr val="FF3300"/>
              </a:solidFill>
              <a:cs typeface="Arial" charset="0"/>
            </a:endParaRPr>
          </a:p>
          <a:p>
            <a:r>
              <a:rPr lang="ru-RU" sz="2400" b="1">
                <a:cs typeface="Arial" charset="0"/>
              </a:rPr>
              <a:t>Количество школ, разместивших всю требуемую информацию – </a:t>
            </a:r>
            <a:r>
              <a:rPr lang="ru-RU" sz="2400" b="1">
                <a:solidFill>
                  <a:srgbClr val="FF3300"/>
                </a:solidFill>
                <a:cs typeface="Arial" charset="0"/>
              </a:rPr>
              <a:t>53 (14,0%).</a:t>
            </a:r>
          </a:p>
          <a:p>
            <a:endParaRPr lang="ru-RU" sz="2400" b="1">
              <a:solidFill>
                <a:srgbClr val="FF3300"/>
              </a:solidFill>
              <a:cs typeface="Arial" charset="0"/>
            </a:endParaRPr>
          </a:p>
        </p:txBody>
      </p:sp>
      <p:sp>
        <p:nvSpPr>
          <p:cNvPr id="3081" name="AutoShape 9"/>
          <p:cNvSpPr>
            <a:spLocks noChangeArrowheads="1"/>
          </p:cNvSpPr>
          <p:nvPr/>
        </p:nvSpPr>
        <p:spPr bwMode="auto">
          <a:xfrm>
            <a:off x="107950" y="3284538"/>
            <a:ext cx="755650" cy="546100"/>
          </a:xfrm>
          <a:custGeom>
            <a:avLst/>
            <a:gdLst>
              <a:gd name="T0" fmla="*/ 438942 w 21600"/>
              <a:gd name="T1" fmla="*/ 0 h 21600"/>
              <a:gd name="T2" fmla="*/ 0 w 21600"/>
              <a:gd name="T3" fmla="*/ 273050 h 21600"/>
              <a:gd name="T4" fmla="*/ 438942 w 21600"/>
              <a:gd name="T5" fmla="*/ 546100 h 21600"/>
              <a:gd name="T6" fmla="*/ 755650 w 21600"/>
              <a:gd name="T7" fmla="*/ 273050 h 21600"/>
              <a:gd name="T8" fmla="*/ 17694720 60000 65536"/>
              <a:gd name="T9" fmla="*/ 11796480 60000 65536"/>
              <a:gd name="T10" fmla="*/ 5898240 60000 65536"/>
              <a:gd name="T11" fmla="*/ 0 60000 65536"/>
              <a:gd name="T12" fmla="*/ 3375 w 21600"/>
              <a:gd name="T13" fmla="*/ 3002 h 21600"/>
              <a:gd name="T14" fmla="*/ 15063 w 21600"/>
              <a:gd name="T15" fmla="*/ 18598 h 21600"/>
            </a:gdLst>
            <a:ahLst/>
            <a:cxnLst>
              <a:cxn ang="T8">
                <a:pos x="T0" y="T1"/>
              </a:cxn>
              <a:cxn ang="T9">
                <a:pos x="T2" y="T3"/>
              </a:cxn>
              <a:cxn ang="T10">
                <a:pos x="T4" y="T5"/>
              </a:cxn>
              <a:cxn ang="T11">
                <a:pos x="T6" y="T7"/>
              </a:cxn>
            </a:cxnLst>
            <a:rect l="T12" t="T13" r="T14" b="T15"/>
            <a:pathLst>
              <a:path w="21600" h="21600">
                <a:moveTo>
                  <a:pt x="12547" y="0"/>
                </a:moveTo>
                <a:lnTo>
                  <a:pt x="12547" y="3002"/>
                </a:lnTo>
                <a:lnTo>
                  <a:pt x="3375" y="3002"/>
                </a:lnTo>
                <a:lnTo>
                  <a:pt x="3375" y="18598"/>
                </a:lnTo>
                <a:lnTo>
                  <a:pt x="12547" y="18598"/>
                </a:lnTo>
                <a:lnTo>
                  <a:pt x="12547" y="21600"/>
                </a:lnTo>
                <a:lnTo>
                  <a:pt x="21600" y="10800"/>
                </a:lnTo>
                <a:lnTo>
                  <a:pt x="12547" y="0"/>
                </a:lnTo>
                <a:close/>
              </a:path>
              <a:path w="21600" h="21600">
                <a:moveTo>
                  <a:pt x="1350" y="3002"/>
                </a:moveTo>
                <a:lnTo>
                  <a:pt x="1350" y="18598"/>
                </a:lnTo>
                <a:lnTo>
                  <a:pt x="2700" y="18598"/>
                </a:lnTo>
                <a:lnTo>
                  <a:pt x="2700" y="3002"/>
                </a:lnTo>
                <a:lnTo>
                  <a:pt x="1350" y="3002"/>
                </a:lnTo>
                <a:close/>
              </a:path>
              <a:path w="21600" h="21600">
                <a:moveTo>
                  <a:pt x="0" y="3002"/>
                </a:moveTo>
                <a:lnTo>
                  <a:pt x="0" y="18598"/>
                </a:lnTo>
                <a:lnTo>
                  <a:pt x="675" y="18598"/>
                </a:lnTo>
                <a:lnTo>
                  <a:pt x="675" y="3002"/>
                </a:lnTo>
                <a:lnTo>
                  <a:pt x="0" y="3002"/>
                </a:lnTo>
                <a:close/>
              </a:path>
            </a:pathLst>
          </a:custGeom>
          <a:gradFill rotWithShape="1">
            <a:gsLst>
              <a:gs pos="0">
                <a:srgbClr val="6699FF"/>
              </a:gs>
              <a:gs pos="100000">
                <a:srgbClr val="003399"/>
              </a:gs>
            </a:gsLst>
            <a:lin ang="0" scaled="1"/>
          </a:gradFill>
          <a:ln w="9525">
            <a:noFill/>
            <a:miter lim="800000"/>
            <a:headEnd/>
            <a:tailEnd/>
          </a:ln>
          <a:effectLst/>
        </p:spPr>
        <p:txBody>
          <a:bodyPr wrap="none" anchor="ctr"/>
          <a:lstStyle/>
          <a:p>
            <a:endParaRPr lang="ru-RU"/>
          </a:p>
        </p:txBody>
      </p:sp>
      <p:sp>
        <p:nvSpPr>
          <p:cNvPr id="2" name="AutoShape 9"/>
          <p:cNvSpPr>
            <a:spLocks noChangeArrowheads="1"/>
          </p:cNvSpPr>
          <p:nvPr/>
        </p:nvSpPr>
        <p:spPr bwMode="auto">
          <a:xfrm>
            <a:off x="107950" y="4395788"/>
            <a:ext cx="755650" cy="546100"/>
          </a:xfrm>
          <a:custGeom>
            <a:avLst/>
            <a:gdLst>
              <a:gd name="T0" fmla="*/ 438942 w 21600"/>
              <a:gd name="T1" fmla="*/ 0 h 21600"/>
              <a:gd name="T2" fmla="*/ 0 w 21600"/>
              <a:gd name="T3" fmla="*/ 273050 h 21600"/>
              <a:gd name="T4" fmla="*/ 438942 w 21600"/>
              <a:gd name="T5" fmla="*/ 546100 h 21600"/>
              <a:gd name="T6" fmla="*/ 755650 w 21600"/>
              <a:gd name="T7" fmla="*/ 273050 h 21600"/>
              <a:gd name="T8" fmla="*/ 17694720 60000 65536"/>
              <a:gd name="T9" fmla="*/ 11796480 60000 65536"/>
              <a:gd name="T10" fmla="*/ 5898240 60000 65536"/>
              <a:gd name="T11" fmla="*/ 0 60000 65536"/>
              <a:gd name="T12" fmla="*/ 3375 w 21600"/>
              <a:gd name="T13" fmla="*/ 3002 h 21600"/>
              <a:gd name="T14" fmla="*/ 15063 w 21600"/>
              <a:gd name="T15" fmla="*/ 18598 h 21600"/>
            </a:gdLst>
            <a:ahLst/>
            <a:cxnLst>
              <a:cxn ang="T8">
                <a:pos x="T0" y="T1"/>
              </a:cxn>
              <a:cxn ang="T9">
                <a:pos x="T2" y="T3"/>
              </a:cxn>
              <a:cxn ang="T10">
                <a:pos x="T4" y="T5"/>
              </a:cxn>
              <a:cxn ang="T11">
                <a:pos x="T6" y="T7"/>
              </a:cxn>
            </a:cxnLst>
            <a:rect l="T12" t="T13" r="T14" b="T15"/>
            <a:pathLst>
              <a:path w="21600" h="21600">
                <a:moveTo>
                  <a:pt x="12547" y="0"/>
                </a:moveTo>
                <a:lnTo>
                  <a:pt x="12547" y="3002"/>
                </a:lnTo>
                <a:lnTo>
                  <a:pt x="3375" y="3002"/>
                </a:lnTo>
                <a:lnTo>
                  <a:pt x="3375" y="18598"/>
                </a:lnTo>
                <a:lnTo>
                  <a:pt x="12547" y="18598"/>
                </a:lnTo>
                <a:lnTo>
                  <a:pt x="12547" y="21600"/>
                </a:lnTo>
                <a:lnTo>
                  <a:pt x="21600" y="10800"/>
                </a:lnTo>
                <a:lnTo>
                  <a:pt x="12547" y="0"/>
                </a:lnTo>
                <a:close/>
              </a:path>
              <a:path w="21600" h="21600">
                <a:moveTo>
                  <a:pt x="1350" y="3002"/>
                </a:moveTo>
                <a:lnTo>
                  <a:pt x="1350" y="18598"/>
                </a:lnTo>
                <a:lnTo>
                  <a:pt x="2700" y="18598"/>
                </a:lnTo>
                <a:lnTo>
                  <a:pt x="2700" y="3002"/>
                </a:lnTo>
                <a:lnTo>
                  <a:pt x="1350" y="3002"/>
                </a:lnTo>
                <a:close/>
              </a:path>
              <a:path w="21600" h="21600">
                <a:moveTo>
                  <a:pt x="0" y="3002"/>
                </a:moveTo>
                <a:lnTo>
                  <a:pt x="0" y="18598"/>
                </a:lnTo>
                <a:lnTo>
                  <a:pt x="675" y="18598"/>
                </a:lnTo>
                <a:lnTo>
                  <a:pt x="675" y="3002"/>
                </a:lnTo>
                <a:lnTo>
                  <a:pt x="0" y="3002"/>
                </a:lnTo>
                <a:close/>
              </a:path>
            </a:pathLst>
          </a:custGeom>
          <a:gradFill rotWithShape="1">
            <a:gsLst>
              <a:gs pos="0">
                <a:srgbClr val="6699FF"/>
              </a:gs>
              <a:gs pos="100000">
                <a:srgbClr val="003399"/>
              </a:gs>
            </a:gsLst>
            <a:lin ang="0" scaled="1"/>
          </a:gradFill>
          <a:ln w="9525">
            <a:noFill/>
            <a:miter lim="800000"/>
            <a:headEnd/>
            <a:tailEnd/>
          </a:ln>
          <a:effectLst/>
        </p:spPr>
        <p:txBody>
          <a:bodyPr wrap="none" anchor="ctr"/>
          <a:lstStyle/>
          <a:p>
            <a:endParaRPr lang="ru-RU"/>
          </a:p>
        </p:txBody>
      </p:sp>
      <p:sp>
        <p:nvSpPr>
          <p:cNvPr id="3" name="AutoShape 9"/>
          <p:cNvSpPr>
            <a:spLocks noChangeArrowheads="1"/>
          </p:cNvSpPr>
          <p:nvPr/>
        </p:nvSpPr>
        <p:spPr bwMode="auto">
          <a:xfrm>
            <a:off x="107950" y="5475288"/>
            <a:ext cx="755650" cy="546100"/>
          </a:xfrm>
          <a:custGeom>
            <a:avLst/>
            <a:gdLst>
              <a:gd name="T0" fmla="*/ 438942 w 21600"/>
              <a:gd name="T1" fmla="*/ 0 h 21600"/>
              <a:gd name="T2" fmla="*/ 0 w 21600"/>
              <a:gd name="T3" fmla="*/ 273050 h 21600"/>
              <a:gd name="T4" fmla="*/ 438942 w 21600"/>
              <a:gd name="T5" fmla="*/ 546100 h 21600"/>
              <a:gd name="T6" fmla="*/ 755650 w 21600"/>
              <a:gd name="T7" fmla="*/ 273050 h 21600"/>
              <a:gd name="T8" fmla="*/ 17694720 60000 65536"/>
              <a:gd name="T9" fmla="*/ 11796480 60000 65536"/>
              <a:gd name="T10" fmla="*/ 5898240 60000 65536"/>
              <a:gd name="T11" fmla="*/ 0 60000 65536"/>
              <a:gd name="T12" fmla="*/ 3375 w 21600"/>
              <a:gd name="T13" fmla="*/ 3002 h 21600"/>
              <a:gd name="T14" fmla="*/ 15063 w 21600"/>
              <a:gd name="T15" fmla="*/ 18598 h 21600"/>
            </a:gdLst>
            <a:ahLst/>
            <a:cxnLst>
              <a:cxn ang="T8">
                <a:pos x="T0" y="T1"/>
              </a:cxn>
              <a:cxn ang="T9">
                <a:pos x="T2" y="T3"/>
              </a:cxn>
              <a:cxn ang="T10">
                <a:pos x="T4" y="T5"/>
              </a:cxn>
              <a:cxn ang="T11">
                <a:pos x="T6" y="T7"/>
              </a:cxn>
            </a:cxnLst>
            <a:rect l="T12" t="T13" r="T14" b="T15"/>
            <a:pathLst>
              <a:path w="21600" h="21600">
                <a:moveTo>
                  <a:pt x="12547" y="0"/>
                </a:moveTo>
                <a:lnTo>
                  <a:pt x="12547" y="3002"/>
                </a:lnTo>
                <a:lnTo>
                  <a:pt x="3375" y="3002"/>
                </a:lnTo>
                <a:lnTo>
                  <a:pt x="3375" y="18598"/>
                </a:lnTo>
                <a:lnTo>
                  <a:pt x="12547" y="18598"/>
                </a:lnTo>
                <a:lnTo>
                  <a:pt x="12547" y="21600"/>
                </a:lnTo>
                <a:lnTo>
                  <a:pt x="21600" y="10800"/>
                </a:lnTo>
                <a:lnTo>
                  <a:pt x="12547" y="0"/>
                </a:lnTo>
                <a:close/>
              </a:path>
              <a:path w="21600" h="21600">
                <a:moveTo>
                  <a:pt x="1350" y="3002"/>
                </a:moveTo>
                <a:lnTo>
                  <a:pt x="1350" y="18598"/>
                </a:lnTo>
                <a:lnTo>
                  <a:pt x="2700" y="18598"/>
                </a:lnTo>
                <a:lnTo>
                  <a:pt x="2700" y="3002"/>
                </a:lnTo>
                <a:lnTo>
                  <a:pt x="1350" y="3002"/>
                </a:lnTo>
                <a:close/>
              </a:path>
              <a:path w="21600" h="21600">
                <a:moveTo>
                  <a:pt x="0" y="3002"/>
                </a:moveTo>
                <a:lnTo>
                  <a:pt x="0" y="18598"/>
                </a:lnTo>
                <a:lnTo>
                  <a:pt x="675" y="18598"/>
                </a:lnTo>
                <a:lnTo>
                  <a:pt x="675" y="3002"/>
                </a:lnTo>
                <a:lnTo>
                  <a:pt x="0" y="3002"/>
                </a:lnTo>
                <a:close/>
              </a:path>
            </a:pathLst>
          </a:custGeom>
          <a:gradFill rotWithShape="1">
            <a:gsLst>
              <a:gs pos="0">
                <a:srgbClr val="6699FF"/>
              </a:gs>
              <a:gs pos="100000">
                <a:srgbClr val="003399"/>
              </a:gs>
            </a:gsLst>
            <a:lin ang="0" scaled="1"/>
          </a:gradFill>
          <a:ln w="9525">
            <a:noFill/>
            <a:miter lim="800000"/>
            <a:headEnd/>
            <a:tailEnd/>
          </a:ln>
          <a:effectLst/>
        </p:spPr>
        <p:txBody>
          <a:bodyPr wrap="none" anchor="ctr"/>
          <a:lstStyle/>
          <a:p>
            <a:endParaRPr lang="ru-RU"/>
          </a:p>
        </p:txBody>
      </p:sp>
      <p:sp>
        <p:nvSpPr>
          <p:cNvPr id="4" name="AutoShape 9"/>
          <p:cNvSpPr>
            <a:spLocks noChangeArrowheads="1"/>
          </p:cNvSpPr>
          <p:nvPr/>
        </p:nvSpPr>
        <p:spPr bwMode="auto">
          <a:xfrm>
            <a:off x="107950" y="2378075"/>
            <a:ext cx="755650" cy="546100"/>
          </a:xfrm>
          <a:custGeom>
            <a:avLst/>
            <a:gdLst>
              <a:gd name="T0" fmla="*/ 438942 w 21600"/>
              <a:gd name="T1" fmla="*/ 0 h 21600"/>
              <a:gd name="T2" fmla="*/ 0 w 21600"/>
              <a:gd name="T3" fmla="*/ 273050 h 21600"/>
              <a:gd name="T4" fmla="*/ 438942 w 21600"/>
              <a:gd name="T5" fmla="*/ 546100 h 21600"/>
              <a:gd name="T6" fmla="*/ 755650 w 21600"/>
              <a:gd name="T7" fmla="*/ 273050 h 21600"/>
              <a:gd name="T8" fmla="*/ 17694720 60000 65536"/>
              <a:gd name="T9" fmla="*/ 11796480 60000 65536"/>
              <a:gd name="T10" fmla="*/ 5898240 60000 65536"/>
              <a:gd name="T11" fmla="*/ 0 60000 65536"/>
              <a:gd name="T12" fmla="*/ 3375 w 21600"/>
              <a:gd name="T13" fmla="*/ 3002 h 21600"/>
              <a:gd name="T14" fmla="*/ 15063 w 21600"/>
              <a:gd name="T15" fmla="*/ 18598 h 21600"/>
            </a:gdLst>
            <a:ahLst/>
            <a:cxnLst>
              <a:cxn ang="T8">
                <a:pos x="T0" y="T1"/>
              </a:cxn>
              <a:cxn ang="T9">
                <a:pos x="T2" y="T3"/>
              </a:cxn>
              <a:cxn ang="T10">
                <a:pos x="T4" y="T5"/>
              </a:cxn>
              <a:cxn ang="T11">
                <a:pos x="T6" y="T7"/>
              </a:cxn>
            </a:cxnLst>
            <a:rect l="T12" t="T13" r="T14" b="T15"/>
            <a:pathLst>
              <a:path w="21600" h="21600">
                <a:moveTo>
                  <a:pt x="12547" y="0"/>
                </a:moveTo>
                <a:lnTo>
                  <a:pt x="12547" y="3002"/>
                </a:lnTo>
                <a:lnTo>
                  <a:pt x="3375" y="3002"/>
                </a:lnTo>
                <a:lnTo>
                  <a:pt x="3375" y="18598"/>
                </a:lnTo>
                <a:lnTo>
                  <a:pt x="12547" y="18598"/>
                </a:lnTo>
                <a:lnTo>
                  <a:pt x="12547" y="21600"/>
                </a:lnTo>
                <a:lnTo>
                  <a:pt x="21600" y="10800"/>
                </a:lnTo>
                <a:lnTo>
                  <a:pt x="12547" y="0"/>
                </a:lnTo>
                <a:close/>
              </a:path>
              <a:path w="21600" h="21600">
                <a:moveTo>
                  <a:pt x="1350" y="3002"/>
                </a:moveTo>
                <a:lnTo>
                  <a:pt x="1350" y="18598"/>
                </a:lnTo>
                <a:lnTo>
                  <a:pt x="2700" y="18598"/>
                </a:lnTo>
                <a:lnTo>
                  <a:pt x="2700" y="3002"/>
                </a:lnTo>
                <a:lnTo>
                  <a:pt x="1350" y="3002"/>
                </a:lnTo>
                <a:close/>
              </a:path>
              <a:path w="21600" h="21600">
                <a:moveTo>
                  <a:pt x="0" y="3002"/>
                </a:moveTo>
                <a:lnTo>
                  <a:pt x="0" y="18598"/>
                </a:lnTo>
                <a:lnTo>
                  <a:pt x="675" y="18598"/>
                </a:lnTo>
                <a:lnTo>
                  <a:pt x="675" y="3002"/>
                </a:lnTo>
                <a:lnTo>
                  <a:pt x="0" y="3002"/>
                </a:lnTo>
                <a:close/>
              </a:path>
            </a:pathLst>
          </a:custGeom>
          <a:gradFill rotWithShape="1">
            <a:gsLst>
              <a:gs pos="0">
                <a:srgbClr val="6699FF"/>
              </a:gs>
              <a:gs pos="100000">
                <a:srgbClr val="003399"/>
              </a:gs>
            </a:gsLst>
            <a:lin ang="0" scaled="1"/>
          </a:gradFill>
          <a:ln w="9525">
            <a:noFill/>
            <a:miter lim="800000"/>
            <a:headEnd/>
            <a:tailEn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шапка в слайд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412875"/>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0" y="44450"/>
            <a:ext cx="9144000" cy="128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600" b="1">
                <a:solidFill>
                  <a:srgbClr val="003399"/>
                </a:solidFill>
                <a:cs typeface="Arial" charset="0"/>
              </a:rPr>
              <a:t>Процент ООО, имеющих структуру сайта, соответствующую федеральным требованиям</a:t>
            </a:r>
          </a:p>
          <a:p>
            <a:pPr algn="ctr"/>
            <a:r>
              <a:rPr lang="ru-RU" sz="2600" b="1">
                <a:solidFill>
                  <a:srgbClr val="003399"/>
                </a:solidFill>
                <a:cs typeface="Arial" charset="0"/>
              </a:rPr>
              <a:t>(по состоянию на 1 февраля 2016 года)</a:t>
            </a:r>
            <a:endParaRPr lang="ru-RU" sz="2600" b="1">
              <a:solidFill>
                <a:srgbClr val="003399"/>
              </a:solidFill>
            </a:endParaRPr>
          </a:p>
        </p:txBody>
      </p:sp>
      <p:sp>
        <p:nvSpPr>
          <p:cNvPr id="3082" name="AutoShape 10"/>
          <p:cNvSpPr>
            <a:spLocks noChangeArrowheads="1"/>
          </p:cNvSpPr>
          <p:nvPr/>
        </p:nvSpPr>
        <p:spPr bwMode="auto">
          <a:xfrm>
            <a:off x="1403350" y="1628775"/>
            <a:ext cx="1584325" cy="503238"/>
          </a:xfrm>
          <a:prstGeom prst="flowChartAlternateProcess">
            <a:avLst/>
          </a:prstGeom>
          <a:solidFill>
            <a:schemeClr val="bg1"/>
          </a:solidFill>
          <a:ln w="57150" cmpd="thickThin">
            <a:solidFill>
              <a:srgbClr val="66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ru-RU" b="1">
                <a:latin typeface="Times New Roman" pitchFamily="18" charset="0"/>
                <a:cs typeface="Arial" charset="0"/>
              </a:rPr>
              <a:t>Выше 46,6%</a:t>
            </a:r>
          </a:p>
        </p:txBody>
      </p:sp>
      <p:sp>
        <p:nvSpPr>
          <p:cNvPr id="2" name="AutoShape 10"/>
          <p:cNvSpPr>
            <a:spLocks noChangeArrowheads="1"/>
          </p:cNvSpPr>
          <p:nvPr/>
        </p:nvSpPr>
        <p:spPr bwMode="auto">
          <a:xfrm>
            <a:off x="5867400" y="2276475"/>
            <a:ext cx="1584325" cy="503238"/>
          </a:xfrm>
          <a:prstGeom prst="flowChartAlternateProcess">
            <a:avLst/>
          </a:prstGeom>
          <a:solidFill>
            <a:schemeClr val="bg1"/>
          </a:solidFill>
          <a:ln w="57150" cmpd="thickThin">
            <a:solidFill>
              <a:srgbClr val="66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ru-RU" b="1">
                <a:latin typeface="Times New Roman" pitchFamily="18" charset="0"/>
                <a:cs typeface="Arial" charset="0"/>
              </a:rPr>
              <a:t>Ниже 46,6%</a:t>
            </a:r>
          </a:p>
        </p:txBody>
      </p:sp>
      <p:pic>
        <p:nvPicPr>
          <p:cNvPr id="144392" name="Picture 8"/>
          <p:cNvPicPr>
            <a:picLocks noChangeAspect="1" noChangeArrowheads="1"/>
          </p:cNvPicPr>
          <p:nvPr/>
        </p:nvPicPr>
        <p:blipFill>
          <a:blip r:embed="rId4"/>
          <a:srcRect/>
          <a:stretch>
            <a:fillRect/>
          </a:stretch>
        </p:blipFill>
        <p:spPr bwMode="auto">
          <a:xfrm>
            <a:off x="611188" y="2276475"/>
            <a:ext cx="3335337" cy="3384550"/>
          </a:xfrm>
          <a:prstGeom prst="rect">
            <a:avLst/>
          </a:prstGeom>
          <a:noFill/>
        </p:spPr>
      </p:pic>
      <p:pic>
        <p:nvPicPr>
          <p:cNvPr id="144393" name="Picture 9"/>
          <p:cNvPicPr>
            <a:picLocks noChangeAspect="1" noChangeArrowheads="1"/>
          </p:cNvPicPr>
          <p:nvPr/>
        </p:nvPicPr>
        <p:blipFill>
          <a:blip r:embed="rId5"/>
          <a:srcRect/>
          <a:stretch>
            <a:fillRect/>
          </a:stretch>
        </p:blipFill>
        <p:spPr bwMode="auto">
          <a:xfrm>
            <a:off x="5076825" y="2924175"/>
            <a:ext cx="3295650" cy="3744913"/>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шапка в слайд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304800" y="44450"/>
            <a:ext cx="85693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800" b="1">
                <a:solidFill>
                  <a:srgbClr val="003399"/>
                </a:solidFill>
                <a:cs typeface="Arial" charset="0"/>
              </a:rPr>
              <a:t>Содержательное наполнение сайтов ООО</a:t>
            </a:r>
          </a:p>
          <a:p>
            <a:pPr algn="ctr"/>
            <a:r>
              <a:rPr lang="ru-RU" sz="2800" b="1">
                <a:solidFill>
                  <a:srgbClr val="003399"/>
                </a:solidFill>
                <a:cs typeface="Arial" charset="0"/>
              </a:rPr>
              <a:t>(по состоянию на 1 февраля 2016 года)</a:t>
            </a:r>
            <a:endParaRPr lang="ru-RU" sz="2800" b="1">
              <a:solidFill>
                <a:srgbClr val="003399"/>
              </a:solidFill>
            </a:endParaRPr>
          </a:p>
        </p:txBody>
      </p:sp>
      <p:pic>
        <p:nvPicPr>
          <p:cNvPr id="139269" name="Picture 5"/>
          <p:cNvPicPr>
            <a:picLocks noChangeAspect="1" noChangeArrowheads="1"/>
          </p:cNvPicPr>
          <p:nvPr/>
        </p:nvPicPr>
        <p:blipFill>
          <a:blip r:embed="rId4"/>
          <a:srcRect/>
          <a:stretch>
            <a:fillRect/>
          </a:stretch>
        </p:blipFill>
        <p:spPr bwMode="auto">
          <a:xfrm>
            <a:off x="611188" y="1989138"/>
            <a:ext cx="3487737" cy="4679950"/>
          </a:xfrm>
          <a:prstGeom prst="rect">
            <a:avLst/>
          </a:prstGeom>
          <a:noFill/>
        </p:spPr>
      </p:pic>
      <p:pic>
        <p:nvPicPr>
          <p:cNvPr id="139270" name="Picture 6"/>
          <p:cNvPicPr>
            <a:picLocks noChangeAspect="1" noChangeArrowheads="1"/>
          </p:cNvPicPr>
          <p:nvPr/>
        </p:nvPicPr>
        <p:blipFill>
          <a:blip r:embed="rId5"/>
          <a:srcRect/>
          <a:stretch>
            <a:fillRect/>
          </a:stretch>
        </p:blipFill>
        <p:spPr bwMode="auto">
          <a:xfrm>
            <a:off x="5076825" y="3636963"/>
            <a:ext cx="3382963" cy="2906712"/>
          </a:xfrm>
          <a:prstGeom prst="rect">
            <a:avLst/>
          </a:prstGeom>
          <a:noFill/>
        </p:spPr>
      </p:pic>
      <p:sp>
        <p:nvSpPr>
          <p:cNvPr id="3082" name="AutoShape 10"/>
          <p:cNvSpPr>
            <a:spLocks noChangeArrowheads="1"/>
          </p:cNvSpPr>
          <p:nvPr/>
        </p:nvSpPr>
        <p:spPr bwMode="auto">
          <a:xfrm>
            <a:off x="1619250" y="1341438"/>
            <a:ext cx="1584325" cy="503237"/>
          </a:xfrm>
          <a:prstGeom prst="flowChartAlternateProcess">
            <a:avLst/>
          </a:prstGeom>
          <a:solidFill>
            <a:schemeClr val="bg1"/>
          </a:solidFill>
          <a:ln w="57150" cmpd="thickThin">
            <a:solidFill>
              <a:srgbClr val="66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ru-RU" b="1">
                <a:latin typeface="Times New Roman" pitchFamily="18" charset="0"/>
                <a:cs typeface="Arial" charset="0"/>
              </a:rPr>
              <a:t>Выше 88,1%</a:t>
            </a:r>
          </a:p>
        </p:txBody>
      </p:sp>
      <p:sp>
        <p:nvSpPr>
          <p:cNvPr id="2" name="AutoShape 10"/>
          <p:cNvSpPr>
            <a:spLocks noChangeArrowheads="1"/>
          </p:cNvSpPr>
          <p:nvPr/>
        </p:nvSpPr>
        <p:spPr bwMode="auto">
          <a:xfrm>
            <a:off x="6084888" y="2925763"/>
            <a:ext cx="1584325" cy="503237"/>
          </a:xfrm>
          <a:prstGeom prst="flowChartAlternateProcess">
            <a:avLst/>
          </a:prstGeom>
          <a:solidFill>
            <a:schemeClr val="bg1"/>
          </a:solidFill>
          <a:ln w="57150" cmpd="thickThin">
            <a:solidFill>
              <a:srgbClr val="66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ru-RU" b="1">
                <a:latin typeface="Times New Roman" pitchFamily="18" charset="0"/>
                <a:cs typeface="Arial" charset="0"/>
              </a:rPr>
              <a:t>Ниже 88,1%</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шапка в слайд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0" y="44450"/>
            <a:ext cx="9144000"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600" b="1">
                <a:solidFill>
                  <a:srgbClr val="003399"/>
                </a:solidFill>
                <a:cs typeface="Arial" charset="0"/>
              </a:rPr>
              <a:t>Процент ООО, разместивших всю требуемую информацию (по состоянию на 1 февраля 2016 года)</a:t>
            </a:r>
            <a:endParaRPr lang="ru-RU" sz="2600" b="1">
              <a:solidFill>
                <a:srgbClr val="003399"/>
              </a:solidFill>
            </a:endParaRPr>
          </a:p>
        </p:txBody>
      </p:sp>
      <p:pic>
        <p:nvPicPr>
          <p:cNvPr id="103436" name="Picture 12"/>
          <p:cNvPicPr>
            <a:picLocks noChangeAspect="1" noChangeArrowheads="1"/>
          </p:cNvPicPr>
          <p:nvPr/>
        </p:nvPicPr>
        <p:blipFill>
          <a:blip r:embed="rId4"/>
          <a:srcRect/>
          <a:stretch>
            <a:fillRect/>
          </a:stretch>
        </p:blipFill>
        <p:spPr bwMode="auto">
          <a:xfrm>
            <a:off x="539750" y="2203450"/>
            <a:ext cx="3332163" cy="3457575"/>
          </a:xfrm>
          <a:prstGeom prst="rect">
            <a:avLst/>
          </a:prstGeom>
          <a:noFill/>
        </p:spPr>
      </p:pic>
      <p:pic>
        <p:nvPicPr>
          <p:cNvPr id="103437" name="Picture 13"/>
          <p:cNvPicPr>
            <a:picLocks noChangeAspect="1" noChangeArrowheads="1"/>
          </p:cNvPicPr>
          <p:nvPr/>
        </p:nvPicPr>
        <p:blipFill>
          <a:blip r:embed="rId5"/>
          <a:srcRect/>
          <a:stretch>
            <a:fillRect/>
          </a:stretch>
        </p:blipFill>
        <p:spPr bwMode="auto">
          <a:xfrm>
            <a:off x="4943475" y="2781300"/>
            <a:ext cx="3332163" cy="3887788"/>
          </a:xfrm>
          <a:prstGeom prst="rect">
            <a:avLst/>
          </a:prstGeom>
          <a:noFill/>
        </p:spPr>
      </p:pic>
      <p:sp>
        <p:nvSpPr>
          <p:cNvPr id="3082" name="AutoShape 10"/>
          <p:cNvSpPr>
            <a:spLocks noChangeArrowheads="1"/>
          </p:cNvSpPr>
          <p:nvPr/>
        </p:nvSpPr>
        <p:spPr bwMode="auto">
          <a:xfrm>
            <a:off x="1403350" y="1412875"/>
            <a:ext cx="1584325" cy="503238"/>
          </a:xfrm>
          <a:prstGeom prst="flowChartAlternateProcess">
            <a:avLst/>
          </a:prstGeom>
          <a:solidFill>
            <a:schemeClr val="bg1"/>
          </a:solidFill>
          <a:ln w="57150" cmpd="thickThin">
            <a:solidFill>
              <a:srgbClr val="66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ru-RU" b="1">
                <a:latin typeface="Times New Roman" pitchFamily="18" charset="0"/>
                <a:cs typeface="Arial" charset="0"/>
              </a:rPr>
              <a:t>Выше 14,0%</a:t>
            </a:r>
          </a:p>
        </p:txBody>
      </p:sp>
      <p:sp>
        <p:nvSpPr>
          <p:cNvPr id="2" name="AutoShape 10"/>
          <p:cNvSpPr>
            <a:spLocks noChangeArrowheads="1"/>
          </p:cNvSpPr>
          <p:nvPr/>
        </p:nvSpPr>
        <p:spPr bwMode="auto">
          <a:xfrm>
            <a:off x="5867400" y="2060575"/>
            <a:ext cx="1584325" cy="503238"/>
          </a:xfrm>
          <a:prstGeom prst="flowChartAlternateProcess">
            <a:avLst/>
          </a:prstGeom>
          <a:solidFill>
            <a:schemeClr val="bg1"/>
          </a:solidFill>
          <a:ln w="57150" cmpd="thickThin">
            <a:solidFill>
              <a:srgbClr val="66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ru-RU" b="1">
                <a:latin typeface="Times New Roman" pitchFamily="18" charset="0"/>
                <a:cs typeface="Arial" charset="0"/>
              </a:rPr>
              <a:t>Ниже 14,0%</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шапка в слайд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0" y="44450"/>
            <a:ext cx="9144000"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600" b="1">
                <a:solidFill>
                  <a:srgbClr val="003399"/>
                </a:solidFill>
                <a:cs typeface="Arial" charset="0"/>
              </a:rPr>
              <a:t>Наименее размещаемая информация</a:t>
            </a:r>
          </a:p>
          <a:p>
            <a:pPr algn="ctr"/>
            <a:r>
              <a:rPr lang="ru-RU" sz="2600" b="1">
                <a:solidFill>
                  <a:srgbClr val="003399"/>
                </a:solidFill>
                <a:cs typeface="Arial" charset="0"/>
              </a:rPr>
              <a:t>(по состоянию на 1 февраля 2016 года)</a:t>
            </a:r>
            <a:endParaRPr lang="ru-RU" sz="2600" b="1">
              <a:solidFill>
                <a:srgbClr val="003399"/>
              </a:solidFill>
            </a:endParaRPr>
          </a:p>
        </p:txBody>
      </p:sp>
      <p:pic>
        <p:nvPicPr>
          <p:cNvPr id="151560" name="Picture 8"/>
          <p:cNvPicPr>
            <a:picLocks noChangeAspect="1" noChangeArrowheads="1"/>
          </p:cNvPicPr>
          <p:nvPr/>
        </p:nvPicPr>
        <p:blipFill>
          <a:blip r:embed="rId4"/>
          <a:srcRect/>
          <a:stretch>
            <a:fillRect/>
          </a:stretch>
        </p:blipFill>
        <p:spPr bwMode="auto">
          <a:xfrm>
            <a:off x="250825" y="2205038"/>
            <a:ext cx="8642350" cy="295275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шапка в слайд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0" y="44450"/>
            <a:ext cx="9144000"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600" b="1">
                <a:solidFill>
                  <a:srgbClr val="003399"/>
                </a:solidFill>
                <a:cs typeface="Arial" charset="0"/>
              </a:rPr>
              <a:t>Наименее размещаемые документы</a:t>
            </a:r>
          </a:p>
          <a:p>
            <a:pPr algn="ctr"/>
            <a:r>
              <a:rPr lang="ru-RU" sz="2600" b="1">
                <a:solidFill>
                  <a:srgbClr val="003399"/>
                </a:solidFill>
                <a:cs typeface="Arial" charset="0"/>
              </a:rPr>
              <a:t>(по состоянию на 1 февраля 2016 года)</a:t>
            </a:r>
            <a:endParaRPr lang="ru-RU" sz="2600" b="1">
              <a:solidFill>
                <a:srgbClr val="003399"/>
              </a:solidFill>
            </a:endParaRPr>
          </a:p>
        </p:txBody>
      </p:sp>
      <p:pic>
        <p:nvPicPr>
          <p:cNvPr id="153605" name="Picture 5"/>
          <p:cNvPicPr>
            <a:picLocks noChangeAspect="1" noChangeArrowheads="1"/>
          </p:cNvPicPr>
          <p:nvPr/>
        </p:nvPicPr>
        <p:blipFill>
          <a:blip r:embed="rId4"/>
          <a:srcRect/>
          <a:stretch>
            <a:fillRect/>
          </a:stretch>
        </p:blipFill>
        <p:spPr bwMode="auto">
          <a:xfrm>
            <a:off x="250825" y="1268413"/>
            <a:ext cx="8642350" cy="52451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abstract_bckgr_04_1"/>
          <p:cNvPicPr>
            <a:picLocks noChangeAspect="1" noChangeArrowheads="1"/>
          </p:cNvPicPr>
          <p:nvPr/>
        </p:nvPicPr>
        <p:blipFill>
          <a:blip r:embed="rId3"/>
          <a:srcRect t="9602"/>
          <a:stretch>
            <a:fillRect/>
          </a:stretch>
        </p:blipFill>
        <p:spPr bwMode="auto">
          <a:xfrm>
            <a:off x="0" y="0"/>
            <a:ext cx="9144000" cy="6858000"/>
          </a:xfrm>
          <a:prstGeom prst="rect">
            <a:avLst/>
          </a:prstGeom>
          <a:noFill/>
          <a:ln w="9525">
            <a:noFill/>
            <a:miter lim="800000"/>
            <a:headEnd/>
            <a:tailEnd/>
          </a:ln>
        </p:spPr>
      </p:pic>
      <p:sp>
        <p:nvSpPr>
          <p:cNvPr id="2054" name="AutoShape 6"/>
          <p:cNvSpPr>
            <a:spLocks noChangeArrowheads="1"/>
          </p:cNvSpPr>
          <p:nvPr/>
        </p:nvSpPr>
        <p:spPr bwMode="auto">
          <a:xfrm>
            <a:off x="323850" y="477838"/>
            <a:ext cx="8496300" cy="4751387"/>
          </a:xfrm>
          <a:prstGeom prst="roundRect">
            <a:avLst>
              <a:gd name="adj" fmla="val 5644"/>
            </a:avLst>
          </a:prstGeom>
          <a:solidFill>
            <a:schemeClr val="bg1">
              <a:alpha val="70000"/>
            </a:schemeClr>
          </a:solidFill>
          <a:ln w="76200" cmpd="tri">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ru-RU">
              <a:ea typeface="Arial" charset="0"/>
            </a:endParaRPr>
          </a:p>
        </p:txBody>
      </p:sp>
      <p:sp>
        <p:nvSpPr>
          <p:cNvPr id="2062" name="Rectangle 14"/>
          <p:cNvSpPr>
            <a:spLocks noChangeArrowheads="1"/>
          </p:cNvSpPr>
          <p:nvPr/>
        </p:nvSpPr>
        <p:spPr bwMode="auto">
          <a:xfrm>
            <a:off x="352425" y="1485900"/>
            <a:ext cx="8421688" cy="28797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ru-RU">
              <a:ea typeface="Arial" charset="0"/>
            </a:endParaRPr>
          </a:p>
        </p:txBody>
      </p:sp>
      <p:sp>
        <p:nvSpPr>
          <p:cNvPr id="2055" name="Text Box 7"/>
          <p:cNvSpPr txBox="1">
            <a:spLocks noChangeArrowheads="1"/>
          </p:cNvSpPr>
          <p:nvPr/>
        </p:nvSpPr>
        <p:spPr bwMode="auto">
          <a:xfrm>
            <a:off x="395288" y="1819275"/>
            <a:ext cx="8281987" cy="252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ru-RU" sz="3200" b="1">
                <a:solidFill>
                  <a:srgbClr val="003399"/>
                </a:solidFill>
                <a:cs typeface="Arial" charset="0"/>
              </a:rPr>
              <a:t>Результаты мониторинга развития официальных сайтов общеобразовательных организаций Вологодской области в феврале 2016 года</a:t>
            </a:r>
          </a:p>
        </p:txBody>
      </p:sp>
      <p:sp>
        <p:nvSpPr>
          <p:cNvPr id="37893" name="Text Box 5"/>
          <p:cNvSpPr txBox="1">
            <a:spLocks noChangeArrowheads="1"/>
          </p:cNvSpPr>
          <p:nvPr/>
        </p:nvSpPr>
        <p:spPr bwMode="auto">
          <a:xfrm>
            <a:off x="395288" y="663575"/>
            <a:ext cx="8280400" cy="43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25000"/>
              </a:lnSpc>
            </a:pPr>
            <a:r>
              <a:rPr lang="ru-RU" b="1">
                <a:solidFill>
                  <a:srgbClr val="800000"/>
                </a:solidFill>
                <a:cs typeface="Arial" charset="0"/>
              </a:rPr>
              <a:t>БУ СО ВО «Центр информатизации и оценки качества образования»</a:t>
            </a:r>
          </a:p>
        </p:txBody>
      </p:sp>
      <p:sp>
        <p:nvSpPr>
          <p:cNvPr id="2058" name="Line 10"/>
          <p:cNvSpPr>
            <a:spLocks noChangeShapeType="1"/>
          </p:cNvSpPr>
          <p:nvPr/>
        </p:nvSpPr>
        <p:spPr bwMode="auto">
          <a:xfrm>
            <a:off x="338138" y="1427163"/>
            <a:ext cx="8424862" cy="0"/>
          </a:xfrm>
          <a:prstGeom prst="line">
            <a:avLst/>
          </a:prstGeom>
          <a:noFill/>
          <a:ln w="76200" cmpd="tri">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ru-RU">
              <a:ea typeface="Arial" charset="0"/>
            </a:endParaRPr>
          </a:p>
        </p:txBody>
      </p:sp>
      <p:sp>
        <p:nvSpPr>
          <p:cNvPr id="2059" name="Line 11"/>
          <p:cNvSpPr>
            <a:spLocks noChangeShapeType="1"/>
          </p:cNvSpPr>
          <p:nvPr/>
        </p:nvSpPr>
        <p:spPr bwMode="auto">
          <a:xfrm>
            <a:off x="352425" y="4365625"/>
            <a:ext cx="8424863" cy="0"/>
          </a:xfrm>
          <a:prstGeom prst="line">
            <a:avLst/>
          </a:prstGeom>
          <a:noFill/>
          <a:ln w="76200" cmpd="tri">
            <a:solidFill>
              <a:srgbClr val="0033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ru-RU">
              <a:ea typeface="Arial" charset="0"/>
            </a:endParaRPr>
          </a:p>
        </p:txBody>
      </p:sp>
      <p:sp>
        <p:nvSpPr>
          <p:cNvPr id="2" name="Text Box 5"/>
          <p:cNvSpPr txBox="1">
            <a:spLocks noChangeArrowheads="1"/>
          </p:cNvSpPr>
          <p:nvPr/>
        </p:nvSpPr>
        <p:spPr bwMode="auto">
          <a:xfrm>
            <a:off x="395288" y="4581525"/>
            <a:ext cx="8280400" cy="43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25000"/>
              </a:lnSpc>
            </a:pPr>
            <a:r>
              <a:rPr lang="ru-RU" b="1">
                <a:solidFill>
                  <a:srgbClr val="800000"/>
                </a:solidFill>
                <a:cs typeface="Arial" charset="0"/>
              </a:rPr>
              <a:t>Вологда, 2016 г. </a:t>
            </a:r>
          </a:p>
        </p:txBody>
      </p:sp>
      <p:sp>
        <p:nvSpPr>
          <p:cNvPr id="3" name="Text Box 5"/>
          <p:cNvSpPr txBox="1">
            <a:spLocks noChangeArrowheads="1"/>
          </p:cNvSpPr>
          <p:nvPr/>
        </p:nvSpPr>
        <p:spPr bwMode="auto">
          <a:xfrm>
            <a:off x="468313" y="5661025"/>
            <a:ext cx="8278812" cy="1120775"/>
          </a:xfrm>
          <a:prstGeom prst="rect">
            <a:avLst/>
          </a:prstGeom>
          <a:solidFill>
            <a:schemeClr val="accent1"/>
          </a:solidFill>
          <a:ln w="9525">
            <a:noFill/>
            <a:miter lim="800000"/>
            <a:headEnd/>
            <a:tailEnd/>
          </a:ln>
          <a:effectLst/>
        </p:spPr>
        <p:txBody>
          <a:bodyPr>
            <a:spAutoFit/>
          </a:bodyPr>
          <a:lstStyle/>
          <a:p>
            <a:pPr>
              <a:lnSpc>
                <a:spcPct val="125000"/>
              </a:lnSpc>
            </a:pPr>
            <a:r>
              <a:rPr lang="ru-RU" b="1" i="1">
                <a:solidFill>
                  <a:srgbClr val="003399"/>
                </a:solidFill>
                <a:cs typeface="Arial" charset="0"/>
              </a:rPr>
              <a:t>Консультации по содержательному наполнению сайтов:</a:t>
            </a:r>
          </a:p>
          <a:p>
            <a:pPr>
              <a:lnSpc>
                <a:spcPct val="125000"/>
              </a:lnSpc>
            </a:pPr>
            <a:r>
              <a:rPr lang="ru-RU" b="1" i="1">
                <a:solidFill>
                  <a:srgbClr val="003399"/>
                </a:solidFill>
                <a:cs typeface="Arial" charset="0"/>
              </a:rPr>
              <a:t>Осокин </a:t>
            </a:r>
            <a:r>
              <a:rPr lang="ru-RU" b="1" i="1">
                <a:solidFill>
                  <a:srgbClr val="003399"/>
                </a:solidFill>
              </a:rPr>
              <a:t>Игорь Владимирович</a:t>
            </a:r>
            <a:r>
              <a:rPr lang="ru-RU" b="1" i="1">
                <a:solidFill>
                  <a:srgbClr val="003399"/>
                </a:solidFill>
                <a:cs typeface="Arial" charset="0"/>
              </a:rPr>
              <a:t>, тел.: 71-80-38,</a:t>
            </a:r>
          </a:p>
          <a:p>
            <a:pPr>
              <a:lnSpc>
                <a:spcPct val="125000"/>
              </a:lnSpc>
            </a:pPr>
            <a:r>
              <a:rPr lang="ru-RU" b="1" i="1">
                <a:solidFill>
                  <a:srgbClr val="003399"/>
                </a:solidFill>
                <a:cs typeface="Arial" charset="0"/>
              </a:rPr>
              <a:t>Гердт Наталья Альбертовна, тел.: 71-80-38.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ChangeArrowheads="1"/>
          </p:cNvSpPr>
          <p:nvPr/>
        </p:nvSpPr>
        <p:spPr bwMode="auto">
          <a:xfrm>
            <a:off x="323850" y="965200"/>
            <a:ext cx="8640763" cy="5745163"/>
          </a:xfrm>
          <a:prstGeom prst="rect">
            <a:avLst/>
          </a:prstGeom>
          <a:noFill/>
          <a:ln w="9525">
            <a:noFill/>
            <a:miter lim="800000"/>
            <a:headEnd/>
            <a:tailEnd/>
          </a:ln>
          <a:effectLst/>
        </p:spPr>
        <p:txBody>
          <a:bodyPr anchor="ctr">
            <a:spAutoFit/>
          </a:bodyPr>
          <a:lstStyle/>
          <a:p>
            <a:r>
              <a:rPr lang="ru-RU" sz="1600" b="1">
                <a:solidFill>
                  <a:srgbClr val="0066CC"/>
                </a:solidFill>
                <a:latin typeface="Times New Roman" pitchFamily="18" charset="0"/>
              </a:rPr>
              <a:t>Федеральный закон от 12 января 1996 года № 7-ФЗ (с изменениями)</a:t>
            </a:r>
            <a:endParaRPr lang="ru-RU" sz="1600">
              <a:latin typeface="Times New Roman" pitchFamily="18" charset="0"/>
            </a:endParaRPr>
          </a:p>
          <a:p>
            <a:r>
              <a:rPr lang="ru-RU" sz="1600">
                <a:latin typeface="Times New Roman" pitchFamily="18" charset="0"/>
              </a:rPr>
              <a:t>«О некоммерческих организациях»</a:t>
            </a:r>
          </a:p>
          <a:p>
            <a:endParaRPr lang="ru-RU" sz="1600">
              <a:latin typeface="Times New Roman" pitchFamily="18" charset="0"/>
            </a:endParaRPr>
          </a:p>
          <a:p>
            <a:r>
              <a:rPr lang="ru-RU" sz="1600" b="1">
                <a:solidFill>
                  <a:srgbClr val="0066CC"/>
                </a:solidFill>
                <a:latin typeface="Times New Roman" pitchFamily="18" charset="0"/>
              </a:rPr>
              <a:t>Федеральный закон от 29 декабря 2012 года № 273-ФЗ (с изменениями)</a:t>
            </a:r>
            <a:r>
              <a:rPr lang="ru-RU" sz="1600">
                <a:latin typeface="Times New Roman" pitchFamily="18" charset="0"/>
              </a:rPr>
              <a:t> «Об образовании в Российской Федерации»</a:t>
            </a:r>
          </a:p>
          <a:p>
            <a:endParaRPr lang="ru-RU" sz="1600">
              <a:latin typeface="Times New Roman" pitchFamily="18" charset="0"/>
            </a:endParaRPr>
          </a:p>
          <a:p>
            <a:r>
              <a:rPr lang="ru-RU" sz="1600" b="1">
                <a:solidFill>
                  <a:srgbClr val="0066CC"/>
                </a:solidFill>
                <a:latin typeface="Times New Roman" pitchFamily="18" charset="0"/>
              </a:rPr>
              <a:t>Постановление Правительства РФ от 10 июля 2013 года № 582</a:t>
            </a:r>
            <a:r>
              <a:rPr lang="ru-RU" sz="1600">
                <a:latin typeface="Times New Roman" pitchFamily="18" charset="0"/>
              </a:rPr>
              <a:t> «Об утверждении Правил размещения на официальном сайте образовательной организации в информационно-телекоммуникационной сети "Интернет" и обновления информации об образовательной организации» </a:t>
            </a:r>
          </a:p>
          <a:p>
            <a:endParaRPr lang="ru-RU" sz="1600">
              <a:latin typeface="Times New Roman" pitchFamily="18" charset="0"/>
            </a:endParaRPr>
          </a:p>
          <a:p>
            <a:r>
              <a:rPr lang="ru-RU" sz="1600" b="1">
                <a:solidFill>
                  <a:srgbClr val="0066CC"/>
                </a:solidFill>
                <a:latin typeface="Times New Roman" pitchFamily="18" charset="0"/>
              </a:rPr>
              <a:t>Постановление Правительства РФ от 24 ноября 2014 года № 1239</a:t>
            </a:r>
            <a:r>
              <a:rPr lang="ru-RU" sz="1600">
                <a:latin typeface="Times New Roman" pitchFamily="18" charset="0"/>
              </a:rPr>
              <a:t> «Об утверждении Правил размещения и обновления информации о поставщике социальных услуг на официальном сайте поставщика социальных услуг в информационно-телекоммуникационной сети «Интернет»</a:t>
            </a:r>
          </a:p>
          <a:p>
            <a:endParaRPr lang="ru-RU" sz="1600">
              <a:latin typeface="Times New Roman" pitchFamily="18" charset="0"/>
            </a:endParaRPr>
          </a:p>
          <a:p>
            <a:r>
              <a:rPr lang="ru-RU" sz="1600" b="1">
                <a:solidFill>
                  <a:srgbClr val="0066CC"/>
                </a:solidFill>
                <a:latin typeface="Times New Roman" pitchFamily="18" charset="0"/>
              </a:rPr>
              <a:t>Приказ Федеральной службы по надзору в сфере образования и науки от 29 мая 2014 года № 785</a:t>
            </a:r>
            <a:r>
              <a:rPr lang="ru-RU" sz="1600">
                <a:latin typeface="Times New Roman" pitchFamily="18" charset="0"/>
              </a:rPr>
              <a:t>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предоставления на нем информации»</a:t>
            </a:r>
          </a:p>
          <a:p>
            <a:endParaRPr lang="ru-RU" sz="1600">
              <a:latin typeface="Times New Roman" pitchFamily="18" charset="0"/>
            </a:endParaRPr>
          </a:p>
          <a:p>
            <a:r>
              <a:rPr lang="ru-RU" sz="1600" b="1">
                <a:solidFill>
                  <a:srgbClr val="0066CC"/>
                </a:solidFill>
                <a:latin typeface="Times New Roman" pitchFamily="18" charset="0"/>
              </a:rPr>
              <a:t>Приказ Министерства образования и науки Российской Федерации от 5 декабря 2014 года № 1547</a:t>
            </a:r>
            <a:r>
              <a:rPr lang="ru-RU"/>
              <a:t> </a:t>
            </a:r>
            <a:r>
              <a:rPr lang="ru-RU" sz="1600">
                <a:latin typeface="Times New Roman" pitchFamily="18" charset="0"/>
              </a:rPr>
              <a:t>«Об утверждении показателей, характеризующих общие критерии оценки качества образовательной деятельности организаций, осуществляющих образовательную деятельность»</a:t>
            </a:r>
          </a:p>
        </p:txBody>
      </p:sp>
      <p:pic>
        <p:nvPicPr>
          <p:cNvPr id="3077" name="Picture 5" descr="шапка в слайд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304800" y="173038"/>
            <a:ext cx="85693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800" b="1">
                <a:solidFill>
                  <a:srgbClr val="003399"/>
                </a:solidFill>
                <a:cs typeface="Arial" charset="0"/>
              </a:rPr>
              <a:t>Нормативное обоснование</a:t>
            </a:r>
            <a:endParaRPr lang="ru-RU" sz="2800" b="1">
              <a:solidFill>
                <a:srgbClr val="003399"/>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79388" y="947738"/>
            <a:ext cx="8785225" cy="5794375"/>
          </a:xfrm>
          <a:prstGeom prst="rect">
            <a:avLst/>
          </a:prstGeom>
          <a:noFill/>
          <a:ln w="9525">
            <a:noFill/>
            <a:miter lim="800000"/>
            <a:headEnd/>
            <a:tailEnd/>
          </a:ln>
          <a:effectLst/>
        </p:spPr>
        <p:txBody>
          <a:bodyPr anchor="ctr">
            <a:spAutoFit/>
          </a:bodyPr>
          <a:lstStyle/>
          <a:p>
            <a:pPr marL="342900" indent="-342900" algn="ctr"/>
            <a:r>
              <a:rPr lang="ru-RU" b="1">
                <a:solidFill>
                  <a:srgbClr val="0066CC"/>
                </a:solidFill>
                <a:latin typeface="Times New Roman" pitchFamily="18" charset="0"/>
              </a:rPr>
              <a:t>Приказ Департамента образования Вологодской области</a:t>
            </a:r>
            <a:r>
              <a:rPr lang="ru-RU">
                <a:latin typeface="Times New Roman" pitchFamily="18" charset="0"/>
              </a:rPr>
              <a:t> </a:t>
            </a:r>
            <a:r>
              <a:rPr lang="ru-RU" b="1">
                <a:solidFill>
                  <a:srgbClr val="0066CC"/>
                </a:solidFill>
                <a:latin typeface="Times New Roman" pitchFamily="18" charset="0"/>
              </a:rPr>
              <a:t>от 25 ноября 2013 года</a:t>
            </a:r>
          </a:p>
          <a:p>
            <a:pPr marL="342900" indent="-342900" algn="ctr"/>
            <a:r>
              <a:rPr lang="ru-RU" b="1">
                <a:solidFill>
                  <a:srgbClr val="0066CC"/>
                </a:solidFill>
                <a:latin typeface="Times New Roman" pitchFamily="18" charset="0"/>
              </a:rPr>
              <a:t>№ 2979</a:t>
            </a:r>
            <a:r>
              <a:rPr lang="ru-RU">
                <a:latin typeface="Times New Roman" pitchFamily="18" charset="0"/>
              </a:rPr>
              <a:t> «Об обеспечении открытости и доступности информации о деятельности образовательных организаций Вологодской области»</a:t>
            </a:r>
          </a:p>
          <a:p>
            <a:pPr marL="342900" indent="-342900"/>
            <a:endParaRPr lang="ru-RU" sz="800">
              <a:latin typeface="Times New Roman" pitchFamily="18" charset="0"/>
            </a:endParaRPr>
          </a:p>
          <a:p>
            <a:pPr marL="342900" indent="-342900" algn="just"/>
            <a:r>
              <a:rPr lang="ru-RU" sz="2000" b="1">
                <a:latin typeface="Times New Roman" pitchFamily="18" charset="0"/>
              </a:rPr>
              <a:t>п 4. Руководителям органов управления образованием муниципальных районов и городских округов рекомендовать:</a:t>
            </a:r>
          </a:p>
          <a:p>
            <a:pPr marL="342900" indent="-342900" algn="just"/>
            <a:endParaRPr lang="ru-RU" sz="800" b="1">
              <a:latin typeface="Times New Roman" pitchFamily="18" charset="0"/>
            </a:endParaRPr>
          </a:p>
          <a:p>
            <a:pPr marL="342900" indent="-342900" algn="just"/>
            <a:r>
              <a:rPr lang="ru-RU" sz="2000">
                <a:solidFill>
                  <a:srgbClr val="990000"/>
                </a:solidFill>
                <a:latin typeface="Times New Roman" pitchFamily="18" charset="0"/>
              </a:rPr>
              <a:t>обеспечить открытость и доступность информации о подведомственных образовательных организациях в порядке, установленном действующим законодательством;</a:t>
            </a:r>
          </a:p>
          <a:p>
            <a:pPr marL="342900" indent="-342900" algn="just"/>
            <a:endParaRPr lang="ru-RU" sz="800">
              <a:solidFill>
                <a:srgbClr val="990000"/>
              </a:solidFill>
              <a:latin typeface="Times New Roman" pitchFamily="18" charset="0"/>
            </a:endParaRPr>
          </a:p>
          <a:p>
            <a:pPr marL="342900" indent="-342900" algn="just"/>
            <a:r>
              <a:rPr lang="ru-RU" sz="2000">
                <a:latin typeface="Times New Roman" pitchFamily="18" charset="0"/>
              </a:rPr>
              <a:t>ежеквартально осуществлять мониторинг развития сайтов подведомственных образовательных организаций;</a:t>
            </a:r>
          </a:p>
          <a:p>
            <a:pPr marL="342900" indent="-342900" algn="just"/>
            <a:endParaRPr lang="ru-RU" sz="800">
              <a:latin typeface="Times New Roman" pitchFamily="18" charset="0"/>
            </a:endParaRPr>
          </a:p>
          <a:p>
            <a:pPr marL="342900" indent="-342900" algn="just"/>
            <a:r>
              <a:rPr lang="ru-RU" sz="2000">
                <a:solidFill>
                  <a:srgbClr val="990000"/>
                </a:solidFill>
                <a:latin typeface="Times New Roman" pitchFamily="18" charset="0"/>
              </a:rPr>
              <a:t>предоставлять результаты мониторинга в БУ СО ВО «Центр информатизации и оценки качества образования».</a:t>
            </a:r>
          </a:p>
          <a:p>
            <a:pPr marL="342900" indent="-342900" algn="just"/>
            <a:endParaRPr lang="ru-RU" sz="2000">
              <a:solidFill>
                <a:srgbClr val="990000"/>
              </a:solidFill>
              <a:latin typeface="Times New Roman" pitchFamily="18" charset="0"/>
            </a:endParaRPr>
          </a:p>
          <a:p>
            <a:pPr marL="342900" indent="-342900" algn="just"/>
            <a:r>
              <a:rPr lang="ru-RU" sz="2000" b="1">
                <a:latin typeface="Times New Roman" pitchFamily="18" charset="0"/>
              </a:rPr>
              <a:t>п 3. БУ СО ВО «Центр информатизации и оценки качества образования»:</a:t>
            </a:r>
          </a:p>
          <a:p>
            <a:pPr marL="342900" indent="-342900" algn="just"/>
            <a:endParaRPr lang="ru-RU" sz="800" b="1">
              <a:latin typeface="Times New Roman" pitchFamily="18" charset="0"/>
            </a:endParaRPr>
          </a:p>
          <a:p>
            <a:pPr marL="342900" indent="-342900" algn="just"/>
            <a:r>
              <a:rPr lang="ru-RU" sz="2000">
                <a:solidFill>
                  <a:srgbClr val="990000"/>
                </a:solidFill>
                <a:latin typeface="Times New Roman" pitchFamily="18" charset="0"/>
              </a:rPr>
              <a:t>обобщать информацию о содержательном наполнении сайтов, предоставленную органами управления образованием муниципальных районов и городских округов.</a:t>
            </a:r>
          </a:p>
        </p:txBody>
      </p:sp>
      <p:pic>
        <p:nvPicPr>
          <p:cNvPr id="3077" name="Picture 5" descr="шапка в слайд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304800" y="-26988"/>
            <a:ext cx="8569325" cy="946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800" b="1">
                <a:solidFill>
                  <a:srgbClr val="003399"/>
                </a:solidFill>
                <a:cs typeface="Arial" charset="0"/>
              </a:rPr>
              <a:t>Регламент осуществления мониторинга развития сайтов</a:t>
            </a:r>
            <a:endParaRPr lang="ru-RU" sz="2800" b="1">
              <a:solidFill>
                <a:srgbClr val="003399"/>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шапка в слайд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6988"/>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304800" y="-26988"/>
            <a:ext cx="8569325" cy="946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800" b="1">
                <a:solidFill>
                  <a:srgbClr val="003399"/>
                </a:solidFill>
                <a:cs typeface="Arial" charset="0"/>
              </a:rPr>
              <a:t>Схема осуществления мониторинга развития сайтов</a:t>
            </a:r>
            <a:endParaRPr lang="ru-RU" sz="2800" b="1">
              <a:solidFill>
                <a:srgbClr val="003399"/>
              </a:solidFill>
            </a:endParaRPr>
          </a:p>
        </p:txBody>
      </p:sp>
      <p:sp>
        <p:nvSpPr>
          <p:cNvPr id="157701" name="AutoShape 5"/>
          <p:cNvSpPr>
            <a:spLocks noChangeArrowheads="1"/>
          </p:cNvSpPr>
          <p:nvPr/>
        </p:nvSpPr>
        <p:spPr bwMode="auto">
          <a:xfrm>
            <a:off x="468313" y="2068513"/>
            <a:ext cx="2952750" cy="1223962"/>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ru-RU" b="1"/>
              <a:t>БУ СО ВО «Центр</a:t>
            </a:r>
          </a:p>
          <a:p>
            <a:pPr algn="ctr"/>
            <a:r>
              <a:rPr lang="ru-RU" b="1"/>
              <a:t>информатизации и</a:t>
            </a:r>
          </a:p>
          <a:p>
            <a:pPr algn="ctr"/>
            <a:r>
              <a:rPr lang="ru-RU" b="1"/>
              <a:t>оценки качества</a:t>
            </a:r>
          </a:p>
          <a:p>
            <a:pPr algn="ctr"/>
            <a:r>
              <a:rPr lang="ru-RU" b="1"/>
              <a:t>образования»</a:t>
            </a:r>
          </a:p>
        </p:txBody>
      </p:sp>
      <p:sp>
        <p:nvSpPr>
          <p:cNvPr id="157702" name="AutoShape 6"/>
          <p:cNvSpPr>
            <a:spLocks noChangeArrowheads="1"/>
          </p:cNvSpPr>
          <p:nvPr/>
        </p:nvSpPr>
        <p:spPr bwMode="auto">
          <a:xfrm>
            <a:off x="5653088" y="2068513"/>
            <a:ext cx="2952750" cy="1223962"/>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ru-RU" b="1"/>
              <a:t>28 МОУО</a:t>
            </a:r>
          </a:p>
        </p:txBody>
      </p:sp>
      <p:sp>
        <p:nvSpPr>
          <p:cNvPr id="157703" name="AutoShape 7"/>
          <p:cNvSpPr>
            <a:spLocks noChangeArrowheads="1"/>
          </p:cNvSpPr>
          <p:nvPr/>
        </p:nvSpPr>
        <p:spPr bwMode="auto">
          <a:xfrm>
            <a:off x="2916238" y="4371975"/>
            <a:ext cx="2952750" cy="1223963"/>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ru-RU" b="1"/>
              <a:t>383 ООО</a:t>
            </a:r>
          </a:p>
          <a:p>
            <a:pPr algn="ctr"/>
            <a:r>
              <a:rPr lang="ru-RU" b="1"/>
              <a:t>444 ДОО</a:t>
            </a:r>
          </a:p>
          <a:p>
            <a:pPr algn="ctr"/>
            <a:r>
              <a:rPr lang="ru-RU" b="1"/>
              <a:t>57 ОДОД</a:t>
            </a:r>
          </a:p>
        </p:txBody>
      </p:sp>
      <p:sp>
        <p:nvSpPr>
          <p:cNvPr id="157704" name="Line 8"/>
          <p:cNvSpPr>
            <a:spLocks noChangeShapeType="1"/>
          </p:cNvSpPr>
          <p:nvPr/>
        </p:nvSpPr>
        <p:spPr bwMode="auto">
          <a:xfrm>
            <a:off x="3421063" y="2427288"/>
            <a:ext cx="2303462" cy="0"/>
          </a:xfrm>
          <a:prstGeom prst="line">
            <a:avLst/>
          </a:prstGeom>
          <a:noFill/>
          <a:ln w="50800">
            <a:solidFill>
              <a:srgbClr val="FF0000"/>
            </a:solidFill>
            <a:round/>
            <a:headEnd/>
            <a:tailEnd type="triangle" w="med" len="med"/>
          </a:ln>
          <a:effectLst/>
        </p:spPr>
        <p:txBody>
          <a:bodyPr/>
          <a:lstStyle/>
          <a:p>
            <a:endParaRPr lang="ru-RU"/>
          </a:p>
        </p:txBody>
      </p:sp>
      <p:sp>
        <p:nvSpPr>
          <p:cNvPr id="157705" name="Line 9"/>
          <p:cNvSpPr>
            <a:spLocks noChangeShapeType="1"/>
          </p:cNvSpPr>
          <p:nvPr/>
        </p:nvSpPr>
        <p:spPr bwMode="auto">
          <a:xfrm flipH="1" flipV="1">
            <a:off x="3349625" y="2859088"/>
            <a:ext cx="2303463" cy="1587"/>
          </a:xfrm>
          <a:prstGeom prst="line">
            <a:avLst/>
          </a:prstGeom>
          <a:noFill/>
          <a:ln w="50800">
            <a:solidFill>
              <a:srgbClr val="FF0000"/>
            </a:solidFill>
            <a:round/>
            <a:headEnd/>
            <a:tailEnd type="triangle" w="med" len="med"/>
          </a:ln>
          <a:effectLst/>
        </p:spPr>
        <p:txBody>
          <a:bodyPr/>
          <a:lstStyle/>
          <a:p>
            <a:endParaRPr lang="ru-RU"/>
          </a:p>
        </p:txBody>
      </p:sp>
      <p:sp>
        <p:nvSpPr>
          <p:cNvPr id="157706" name="Line 10"/>
          <p:cNvSpPr>
            <a:spLocks noChangeShapeType="1"/>
          </p:cNvSpPr>
          <p:nvPr/>
        </p:nvSpPr>
        <p:spPr bwMode="auto">
          <a:xfrm flipV="1">
            <a:off x="4716463" y="3292475"/>
            <a:ext cx="2665412" cy="1079500"/>
          </a:xfrm>
          <a:prstGeom prst="line">
            <a:avLst/>
          </a:prstGeom>
          <a:noFill/>
          <a:ln w="50800">
            <a:solidFill>
              <a:srgbClr val="FF0000"/>
            </a:solidFill>
            <a:round/>
            <a:headEnd/>
            <a:tailEnd type="triangle" w="med" len="med"/>
          </a:ln>
          <a:effectLst/>
        </p:spPr>
        <p:txBody>
          <a:bodyPr/>
          <a:lstStyle/>
          <a:p>
            <a:endParaRPr lang="ru-RU"/>
          </a:p>
        </p:txBody>
      </p:sp>
      <p:sp>
        <p:nvSpPr>
          <p:cNvPr id="157707" name="Line 11"/>
          <p:cNvSpPr>
            <a:spLocks noChangeShapeType="1"/>
          </p:cNvSpPr>
          <p:nvPr/>
        </p:nvSpPr>
        <p:spPr bwMode="auto">
          <a:xfrm flipH="1">
            <a:off x="4284663" y="3292475"/>
            <a:ext cx="2736850" cy="1079500"/>
          </a:xfrm>
          <a:prstGeom prst="line">
            <a:avLst/>
          </a:prstGeom>
          <a:noFill/>
          <a:ln w="50800">
            <a:solidFill>
              <a:srgbClr val="FF0000"/>
            </a:solidFill>
            <a:round/>
            <a:headEnd/>
            <a:tailEnd type="triangle" w="med" len="med"/>
          </a:ln>
          <a:effectLst/>
        </p:spPr>
        <p:txBody>
          <a:bodyPr/>
          <a:lstStyle/>
          <a:p>
            <a:endParaRPr lang="ru-RU"/>
          </a:p>
        </p:txBody>
      </p:sp>
      <p:sp>
        <p:nvSpPr>
          <p:cNvPr id="157708" name="Text Box 12"/>
          <p:cNvSpPr txBox="1">
            <a:spLocks noChangeArrowheads="1"/>
          </p:cNvSpPr>
          <p:nvPr/>
        </p:nvSpPr>
        <p:spPr bwMode="auto">
          <a:xfrm>
            <a:off x="3708400" y="1989138"/>
            <a:ext cx="1800225" cy="366712"/>
          </a:xfrm>
          <a:prstGeom prst="rect">
            <a:avLst/>
          </a:prstGeom>
          <a:noFill/>
          <a:ln w="9525">
            <a:noFill/>
            <a:miter lim="800000"/>
            <a:headEnd/>
            <a:tailEnd/>
          </a:ln>
          <a:effectLst/>
        </p:spPr>
        <p:txBody>
          <a:bodyPr>
            <a:spAutoFit/>
          </a:bodyPr>
          <a:lstStyle/>
          <a:p>
            <a:pPr algn="ctr">
              <a:spcBef>
                <a:spcPct val="50000"/>
              </a:spcBef>
            </a:pPr>
            <a:r>
              <a:rPr lang="ru-RU" b="1"/>
              <a:t>запрос</a:t>
            </a:r>
          </a:p>
        </p:txBody>
      </p:sp>
      <p:sp>
        <p:nvSpPr>
          <p:cNvPr id="157709" name="Text Box 13"/>
          <p:cNvSpPr txBox="1">
            <a:spLocks noChangeArrowheads="1"/>
          </p:cNvSpPr>
          <p:nvPr/>
        </p:nvSpPr>
        <p:spPr bwMode="auto">
          <a:xfrm rot="-1395725">
            <a:off x="4284663" y="3502025"/>
            <a:ext cx="1800225" cy="366713"/>
          </a:xfrm>
          <a:prstGeom prst="rect">
            <a:avLst/>
          </a:prstGeom>
          <a:noFill/>
          <a:ln w="9525">
            <a:noFill/>
            <a:miter lim="800000"/>
            <a:headEnd/>
            <a:tailEnd/>
          </a:ln>
          <a:effectLst/>
        </p:spPr>
        <p:txBody>
          <a:bodyPr>
            <a:spAutoFit/>
          </a:bodyPr>
          <a:lstStyle/>
          <a:p>
            <a:pPr algn="ctr">
              <a:spcBef>
                <a:spcPct val="50000"/>
              </a:spcBef>
            </a:pPr>
            <a:r>
              <a:rPr lang="ru-RU" b="1"/>
              <a:t>запрос</a:t>
            </a:r>
          </a:p>
        </p:txBody>
      </p:sp>
      <p:sp>
        <p:nvSpPr>
          <p:cNvPr id="157710" name="Text Box 14"/>
          <p:cNvSpPr txBox="1">
            <a:spLocks noChangeArrowheads="1"/>
          </p:cNvSpPr>
          <p:nvPr/>
        </p:nvSpPr>
        <p:spPr bwMode="auto">
          <a:xfrm>
            <a:off x="3708400" y="2925763"/>
            <a:ext cx="1800225" cy="366712"/>
          </a:xfrm>
          <a:prstGeom prst="rect">
            <a:avLst/>
          </a:prstGeom>
          <a:noFill/>
          <a:ln w="9525">
            <a:noFill/>
            <a:miter lim="800000"/>
            <a:headEnd/>
            <a:tailEnd/>
          </a:ln>
          <a:effectLst/>
        </p:spPr>
        <p:txBody>
          <a:bodyPr>
            <a:spAutoFit/>
          </a:bodyPr>
          <a:lstStyle/>
          <a:p>
            <a:pPr algn="ctr">
              <a:spcBef>
                <a:spcPct val="50000"/>
              </a:spcBef>
            </a:pPr>
            <a:r>
              <a:rPr lang="ru-RU" b="1"/>
              <a:t>ссылки</a:t>
            </a:r>
          </a:p>
        </p:txBody>
      </p:sp>
      <p:sp>
        <p:nvSpPr>
          <p:cNvPr id="157711" name="Text Box 15"/>
          <p:cNvSpPr txBox="1">
            <a:spLocks noChangeArrowheads="1"/>
          </p:cNvSpPr>
          <p:nvPr/>
        </p:nvSpPr>
        <p:spPr bwMode="auto">
          <a:xfrm rot="-1395725">
            <a:off x="5076825" y="3860800"/>
            <a:ext cx="1800225" cy="366713"/>
          </a:xfrm>
          <a:prstGeom prst="rect">
            <a:avLst/>
          </a:prstGeom>
          <a:noFill/>
          <a:ln w="9525">
            <a:noFill/>
            <a:miter lim="800000"/>
            <a:headEnd/>
            <a:tailEnd/>
          </a:ln>
          <a:effectLst/>
        </p:spPr>
        <p:txBody>
          <a:bodyPr>
            <a:spAutoFit/>
          </a:bodyPr>
          <a:lstStyle/>
          <a:p>
            <a:pPr algn="ctr">
              <a:spcBef>
                <a:spcPct val="50000"/>
              </a:spcBef>
            </a:pPr>
            <a:r>
              <a:rPr lang="ru-RU" b="1"/>
              <a:t>ссылки</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0" y="1379538"/>
            <a:ext cx="9144000" cy="5126037"/>
          </a:xfrm>
          <a:prstGeom prst="rect">
            <a:avLst/>
          </a:prstGeom>
          <a:noFill/>
          <a:ln w="9525">
            <a:noFill/>
            <a:miter lim="800000"/>
            <a:headEnd/>
            <a:tailEnd/>
          </a:ln>
          <a:effectLst/>
        </p:spPr>
        <p:txBody>
          <a:bodyPr anchor="ctr">
            <a:spAutoFit/>
          </a:bodyPr>
          <a:lstStyle/>
          <a:p>
            <a:pPr>
              <a:buClr>
                <a:schemeClr val="bg2"/>
              </a:buClr>
              <a:buFont typeface="Wingdings" pitchFamily="2" charset="2"/>
              <a:buChar char="q"/>
            </a:pPr>
            <a:r>
              <a:rPr lang="ru-RU" sz="1600">
                <a:latin typeface="Times New Roman" pitchFamily="18" charset="0"/>
              </a:rPr>
              <a:t>  Раздел </a:t>
            </a:r>
            <a:r>
              <a:rPr lang="ru-RU" sz="1600" b="1">
                <a:solidFill>
                  <a:srgbClr val="339966"/>
                </a:solidFill>
                <a:latin typeface="Times New Roman" pitchFamily="18" charset="0"/>
              </a:rPr>
              <a:t>«Новости»</a:t>
            </a:r>
          </a:p>
          <a:p>
            <a:pPr>
              <a:buClr>
                <a:schemeClr val="bg2"/>
              </a:buClr>
              <a:buFont typeface="Wingdings" pitchFamily="2" charset="2"/>
              <a:buNone/>
            </a:pPr>
            <a:endParaRPr lang="ru-RU" sz="400" b="1">
              <a:solidFill>
                <a:srgbClr val="339966"/>
              </a:solidFill>
              <a:latin typeface="Times New Roman" pitchFamily="18" charset="0"/>
            </a:endParaRPr>
          </a:p>
          <a:p>
            <a:pPr>
              <a:buClr>
                <a:schemeClr val="bg2"/>
              </a:buClr>
              <a:buFont typeface="Wingdings" pitchFamily="2" charset="2"/>
              <a:buChar char="q"/>
            </a:pPr>
            <a:r>
              <a:rPr lang="ru-RU" sz="1600">
                <a:latin typeface="Times New Roman" pitchFamily="18" charset="0"/>
              </a:rPr>
              <a:t>  Раздел </a:t>
            </a:r>
            <a:r>
              <a:rPr lang="ru-RU" sz="1600" b="1">
                <a:solidFill>
                  <a:srgbClr val="339966"/>
                </a:solidFill>
                <a:latin typeface="Times New Roman" pitchFamily="18" charset="0"/>
              </a:rPr>
              <a:t>«Сведения об образовательной организации» </a:t>
            </a:r>
            <a:br>
              <a:rPr lang="ru-RU" sz="1600" b="1">
                <a:solidFill>
                  <a:srgbClr val="339966"/>
                </a:solidFill>
                <a:latin typeface="Times New Roman" pitchFamily="18" charset="0"/>
              </a:rPr>
            </a:br>
            <a:r>
              <a:rPr lang="ru-RU" sz="1600">
                <a:latin typeface="Times New Roman" pitchFamily="18" charset="0"/>
              </a:rPr>
              <a:t>     (подразделы: Основные сведения, Структура и органы управления образовательной организацией, </a:t>
            </a:r>
            <a:br>
              <a:rPr lang="ru-RU" sz="1600">
                <a:latin typeface="Times New Roman" pitchFamily="18" charset="0"/>
              </a:rPr>
            </a:br>
            <a:r>
              <a:rPr lang="ru-RU" sz="1600">
                <a:latin typeface="Times New Roman" pitchFamily="18" charset="0"/>
              </a:rPr>
              <a:t>     Документы, Образование, Образовательные стандарты, Руководство. Педагогический состав,</a:t>
            </a:r>
          </a:p>
          <a:p>
            <a:pPr>
              <a:buClr>
                <a:schemeClr val="bg2"/>
              </a:buClr>
              <a:buFont typeface="Wingdings" pitchFamily="2" charset="2"/>
              <a:buNone/>
            </a:pPr>
            <a:r>
              <a:rPr lang="ru-RU" sz="1600">
                <a:latin typeface="Times New Roman" pitchFamily="18" charset="0"/>
              </a:rPr>
              <a:t>     Материально-техническое обеспечение и оснащенность образовательного процесса, Стипендии и</a:t>
            </a:r>
          </a:p>
          <a:p>
            <a:pPr>
              <a:buClr>
                <a:schemeClr val="bg2"/>
              </a:buClr>
              <a:buFont typeface="Wingdings" pitchFamily="2" charset="2"/>
              <a:buNone/>
            </a:pPr>
            <a:r>
              <a:rPr lang="ru-RU" sz="1600">
                <a:latin typeface="Times New Roman" pitchFamily="18" charset="0"/>
              </a:rPr>
              <a:t>     иные виды материальной поддержки, Платные образовательные услуги, Финансово-хозяйственная</a:t>
            </a:r>
          </a:p>
          <a:p>
            <a:pPr>
              <a:buClr>
                <a:schemeClr val="bg2"/>
              </a:buClr>
              <a:buFont typeface="Wingdings" pitchFamily="2" charset="2"/>
              <a:buNone/>
            </a:pPr>
            <a:r>
              <a:rPr lang="ru-RU" sz="1600">
                <a:latin typeface="Times New Roman" pitchFamily="18" charset="0"/>
              </a:rPr>
              <a:t>     деятельность, Вакантные места для приема)</a:t>
            </a:r>
          </a:p>
          <a:p>
            <a:pPr>
              <a:buClr>
                <a:schemeClr val="bg2"/>
              </a:buClr>
              <a:buFont typeface="Wingdings" pitchFamily="2" charset="2"/>
              <a:buChar char="q"/>
            </a:pPr>
            <a:endParaRPr lang="ru-RU" sz="400" b="1">
              <a:solidFill>
                <a:srgbClr val="339966"/>
              </a:solidFill>
              <a:latin typeface="Times New Roman" pitchFamily="18" charset="0"/>
            </a:endParaRPr>
          </a:p>
          <a:p>
            <a:pPr>
              <a:buClr>
                <a:schemeClr val="bg2"/>
              </a:buClr>
              <a:buFont typeface="Wingdings" pitchFamily="2" charset="2"/>
              <a:buChar char="q"/>
            </a:pPr>
            <a:r>
              <a:rPr lang="ru-RU" sz="1600">
                <a:latin typeface="Times New Roman" pitchFamily="18" charset="0"/>
              </a:rPr>
              <a:t> Раздел </a:t>
            </a:r>
            <a:r>
              <a:rPr lang="ru-RU" sz="1600" b="1">
                <a:solidFill>
                  <a:srgbClr val="339966"/>
                </a:solidFill>
                <a:latin typeface="Times New Roman" pitchFamily="18" charset="0"/>
              </a:rPr>
              <a:t>«Образовательные достижения» </a:t>
            </a:r>
            <a:br>
              <a:rPr lang="ru-RU" sz="1600" b="1">
                <a:solidFill>
                  <a:srgbClr val="339966"/>
                </a:solidFill>
                <a:latin typeface="Times New Roman" pitchFamily="18" charset="0"/>
              </a:rPr>
            </a:br>
            <a:r>
              <a:rPr lang="ru-RU" sz="1600">
                <a:latin typeface="Times New Roman" pitchFamily="18" charset="0"/>
              </a:rPr>
              <a:t>     (подразделы: Учебные достижения, Внеучебные достижения)</a:t>
            </a:r>
          </a:p>
          <a:p>
            <a:pPr>
              <a:buClr>
                <a:schemeClr val="bg2"/>
              </a:buClr>
              <a:buFont typeface="Wingdings" pitchFamily="2" charset="2"/>
              <a:buChar char="q"/>
            </a:pPr>
            <a:endParaRPr lang="ru-RU" sz="400">
              <a:latin typeface="Times New Roman" pitchFamily="18" charset="0"/>
            </a:endParaRPr>
          </a:p>
          <a:p>
            <a:pPr>
              <a:buClr>
                <a:schemeClr val="bg2"/>
              </a:buClr>
              <a:buFont typeface="Wingdings" pitchFamily="2" charset="2"/>
              <a:buChar char="q"/>
            </a:pPr>
            <a:r>
              <a:rPr lang="ru-RU"/>
              <a:t> </a:t>
            </a:r>
            <a:r>
              <a:rPr lang="ru-RU" sz="1600">
                <a:latin typeface="Times New Roman" pitchFamily="18" charset="0"/>
              </a:rPr>
              <a:t>Раздел </a:t>
            </a:r>
            <a:r>
              <a:rPr lang="ru-RU" sz="1600" b="1">
                <a:solidFill>
                  <a:srgbClr val="339966"/>
                </a:solidFill>
                <a:latin typeface="Times New Roman" pitchFamily="18" charset="0"/>
              </a:rPr>
              <a:t>«Государственная (итоговая) аттестация»</a:t>
            </a:r>
            <a:r>
              <a:rPr lang="ru-RU" sz="1600">
                <a:latin typeface="Times New Roman" pitchFamily="18" charset="0"/>
              </a:rPr>
              <a:t> (подразделы: ЕГЭ, ГИА-9)</a:t>
            </a:r>
          </a:p>
          <a:p>
            <a:pPr>
              <a:buClr>
                <a:schemeClr val="bg2"/>
              </a:buClr>
              <a:buFont typeface="Wingdings" pitchFamily="2" charset="2"/>
              <a:buChar char="q"/>
            </a:pPr>
            <a:endParaRPr lang="ru-RU" sz="400">
              <a:latin typeface="Times New Roman" pitchFamily="18" charset="0"/>
            </a:endParaRPr>
          </a:p>
          <a:p>
            <a:pPr>
              <a:buClr>
                <a:schemeClr val="bg2"/>
              </a:buClr>
              <a:buFont typeface="Wingdings" pitchFamily="2" charset="2"/>
              <a:buChar char="q"/>
            </a:pPr>
            <a:r>
              <a:rPr lang="ru-RU" sz="1600">
                <a:latin typeface="Times New Roman" pitchFamily="18" charset="0"/>
              </a:rPr>
              <a:t> Раздел </a:t>
            </a:r>
            <a:r>
              <a:rPr lang="ru-RU" sz="1600" b="1">
                <a:solidFill>
                  <a:srgbClr val="339966"/>
                </a:solidFill>
                <a:latin typeface="Times New Roman" pitchFamily="18" charset="0"/>
              </a:rPr>
              <a:t>«Внеучебная деятельность»</a:t>
            </a:r>
          </a:p>
          <a:p>
            <a:pPr>
              <a:buClr>
                <a:schemeClr val="bg2"/>
              </a:buClr>
              <a:buFont typeface="Wingdings" pitchFamily="2" charset="2"/>
              <a:buChar char="q"/>
            </a:pPr>
            <a:endParaRPr lang="ru-RU" sz="400">
              <a:latin typeface="Times New Roman" pitchFamily="18" charset="0"/>
            </a:endParaRPr>
          </a:p>
          <a:p>
            <a:pPr>
              <a:buClr>
                <a:schemeClr val="bg2"/>
              </a:buClr>
              <a:buFont typeface="Wingdings" pitchFamily="2" charset="2"/>
              <a:buChar char="q"/>
            </a:pPr>
            <a:r>
              <a:rPr lang="ru-RU" sz="1600">
                <a:latin typeface="Times New Roman" pitchFamily="18" charset="0"/>
              </a:rPr>
              <a:t>  Раздел </a:t>
            </a:r>
            <a:r>
              <a:rPr lang="ru-RU" sz="1600" b="1">
                <a:solidFill>
                  <a:srgbClr val="339966"/>
                </a:solidFill>
                <a:latin typeface="Times New Roman" pitchFamily="18" charset="0"/>
              </a:rPr>
              <a:t>«Информация для родителей» </a:t>
            </a:r>
            <a:br>
              <a:rPr lang="ru-RU" sz="1600" b="1">
                <a:solidFill>
                  <a:srgbClr val="339966"/>
                </a:solidFill>
                <a:latin typeface="Times New Roman" pitchFamily="18" charset="0"/>
              </a:rPr>
            </a:br>
            <a:r>
              <a:rPr lang="ru-RU" sz="1600">
                <a:latin typeface="Times New Roman" pitchFamily="18" charset="0"/>
              </a:rPr>
              <a:t>     (подразделы: Родительский комитет, Социальное сопровождение)</a:t>
            </a:r>
          </a:p>
          <a:p>
            <a:pPr>
              <a:buClr>
                <a:schemeClr val="bg2"/>
              </a:buClr>
              <a:buFont typeface="Wingdings" pitchFamily="2" charset="2"/>
              <a:buChar char="q"/>
            </a:pPr>
            <a:endParaRPr lang="ru-RU" sz="400">
              <a:latin typeface="Times New Roman" pitchFamily="18" charset="0"/>
            </a:endParaRPr>
          </a:p>
          <a:p>
            <a:pPr>
              <a:buClr>
                <a:schemeClr val="bg2"/>
              </a:buClr>
              <a:buFont typeface="Wingdings" pitchFamily="2" charset="2"/>
              <a:buChar char="q"/>
            </a:pPr>
            <a:r>
              <a:rPr lang="ru-RU" sz="1600">
                <a:latin typeface="Times New Roman" pitchFamily="18" charset="0"/>
              </a:rPr>
              <a:t>  Раздел </a:t>
            </a:r>
            <a:r>
              <a:rPr lang="ru-RU" sz="1600" b="1">
                <a:solidFill>
                  <a:srgbClr val="339966"/>
                </a:solidFill>
                <a:latin typeface="Times New Roman" pitchFamily="18" charset="0"/>
              </a:rPr>
              <a:t>«Государственно-общественное управление»</a:t>
            </a:r>
          </a:p>
          <a:p>
            <a:pPr>
              <a:buClr>
                <a:schemeClr val="bg2"/>
              </a:buClr>
              <a:buFont typeface="Wingdings" pitchFamily="2" charset="2"/>
              <a:buChar char="q"/>
            </a:pPr>
            <a:endParaRPr lang="ru-RU" sz="400" b="1">
              <a:solidFill>
                <a:srgbClr val="339966"/>
              </a:solidFill>
              <a:latin typeface="Times New Roman" pitchFamily="18" charset="0"/>
            </a:endParaRPr>
          </a:p>
          <a:p>
            <a:pPr>
              <a:buClr>
                <a:schemeClr val="bg2"/>
              </a:buClr>
              <a:buFont typeface="Wingdings" pitchFamily="2" charset="2"/>
              <a:buChar char="q"/>
            </a:pPr>
            <a:r>
              <a:rPr lang="ru-RU" sz="1600">
                <a:latin typeface="Times New Roman" pitchFamily="18" charset="0"/>
              </a:rPr>
              <a:t>  Раздел </a:t>
            </a:r>
            <a:r>
              <a:rPr lang="ru-RU" sz="1600" b="1">
                <a:solidFill>
                  <a:srgbClr val="339966"/>
                </a:solidFill>
                <a:latin typeface="Times New Roman" pitchFamily="18" charset="0"/>
              </a:rPr>
              <a:t>«Совет обучающихся»</a:t>
            </a:r>
          </a:p>
          <a:p>
            <a:pPr>
              <a:buClr>
                <a:schemeClr val="bg2"/>
              </a:buClr>
              <a:buFont typeface="Wingdings" pitchFamily="2" charset="2"/>
              <a:buChar char="q"/>
            </a:pPr>
            <a:endParaRPr lang="ru-RU" sz="400">
              <a:latin typeface="Times New Roman" pitchFamily="18" charset="0"/>
            </a:endParaRPr>
          </a:p>
          <a:p>
            <a:pPr>
              <a:buClr>
                <a:schemeClr val="bg2"/>
              </a:buClr>
              <a:buFont typeface="Wingdings" pitchFamily="2" charset="2"/>
              <a:buChar char="q"/>
            </a:pPr>
            <a:r>
              <a:rPr lang="ru-RU" sz="1600" b="1">
                <a:solidFill>
                  <a:srgbClr val="339966"/>
                </a:solidFill>
                <a:latin typeface="Times New Roman" pitchFamily="18" charset="0"/>
              </a:rPr>
              <a:t>  </a:t>
            </a:r>
            <a:r>
              <a:rPr lang="ru-RU" sz="1600">
                <a:latin typeface="Times New Roman" pitchFamily="18" charset="0"/>
              </a:rPr>
              <a:t>Раздел</a:t>
            </a:r>
            <a:r>
              <a:rPr lang="ru-RU" sz="1600" b="1">
                <a:solidFill>
                  <a:srgbClr val="339966"/>
                </a:solidFill>
                <a:latin typeface="Times New Roman" pitchFamily="18" charset="0"/>
              </a:rPr>
              <a:t> «Независимая оценка качества образования»</a:t>
            </a:r>
          </a:p>
          <a:p>
            <a:pPr>
              <a:buClr>
                <a:schemeClr val="bg2"/>
              </a:buClr>
              <a:buFont typeface="Wingdings" pitchFamily="2" charset="2"/>
              <a:buChar char="q"/>
            </a:pPr>
            <a:endParaRPr lang="ru-RU" sz="400" b="1">
              <a:solidFill>
                <a:srgbClr val="339966"/>
              </a:solidFill>
              <a:latin typeface="Times New Roman" pitchFamily="18" charset="0"/>
            </a:endParaRPr>
          </a:p>
          <a:p>
            <a:pPr>
              <a:buClr>
                <a:schemeClr val="bg2"/>
              </a:buClr>
              <a:buFont typeface="Wingdings" pitchFamily="2" charset="2"/>
              <a:buChar char="q"/>
            </a:pPr>
            <a:r>
              <a:rPr lang="ru-RU" sz="1600">
                <a:latin typeface="Times New Roman" pitchFamily="18" charset="0"/>
              </a:rPr>
              <a:t>  Раздел </a:t>
            </a:r>
            <a:r>
              <a:rPr lang="ru-RU" sz="1600" b="1">
                <a:solidFill>
                  <a:srgbClr val="339966"/>
                </a:solidFill>
                <a:latin typeface="Times New Roman" pitchFamily="18" charset="0"/>
              </a:rPr>
              <a:t>«Информационные ресурсы»</a:t>
            </a:r>
          </a:p>
          <a:p>
            <a:pPr>
              <a:buClr>
                <a:schemeClr val="bg2"/>
              </a:buClr>
              <a:buFont typeface="Wingdings" pitchFamily="2" charset="2"/>
              <a:buChar char="q"/>
            </a:pPr>
            <a:endParaRPr lang="ru-RU" sz="400" b="1">
              <a:solidFill>
                <a:srgbClr val="339966"/>
              </a:solidFill>
              <a:latin typeface="Times New Roman" pitchFamily="18" charset="0"/>
            </a:endParaRPr>
          </a:p>
          <a:p>
            <a:pPr>
              <a:buClr>
                <a:schemeClr val="bg2"/>
              </a:buClr>
              <a:buFont typeface="Wingdings" pitchFamily="2" charset="2"/>
              <a:buChar char="q"/>
            </a:pPr>
            <a:r>
              <a:rPr lang="ru-RU" sz="1600">
                <a:latin typeface="Times New Roman" pitchFamily="18" charset="0"/>
              </a:rPr>
              <a:t>  Раздел </a:t>
            </a:r>
            <a:r>
              <a:rPr lang="ru-RU" sz="1600" b="1">
                <a:solidFill>
                  <a:srgbClr val="339966"/>
                </a:solidFill>
                <a:latin typeface="Times New Roman" pitchFamily="18" charset="0"/>
              </a:rPr>
              <a:t>«Гостевая книга»</a:t>
            </a:r>
          </a:p>
        </p:txBody>
      </p:sp>
      <p:pic>
        <p:nvPicPr>
          <p:cNvPr id="3077" name="Picture 5" descr="шапка в слайд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304800" y="44450"/>
            <a:ext cx="85693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800" b="1">
                <a:solidFill>
                  <a:srgbClr val="003399"/>
                </a:solidFill>
                <a:cs typeface="Arial" charset="0"/>
              </a:rPr>
              <a:t>Элементы структуры официального сайта образовательной организации</a:t>
            </a:r>
            <a:endParaRPr lang="ru-RU" sz="2800" b="1">
              <a:solidFill>
                <a:srgbClr val="003399"/>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468313" y="1052513"/>
            <a:ext cx="2963862" cy="366712"/>
          </a:xfrm>
          <a:prstGeom prst="rect">
            <a:avLst/>
          </a:prstGeom>
          <a:noFill/>
          <a:ln w="9525">
            <a:noFill/>
            <a:miter lim="800000"/>
            <a:headEnd/>
            <a:tailEnd/>
          </a:ln>
          <a:effectLst/>
        </p:spPr>
        <p:txBody>
          <a:bodyPr wrap="none">
            <a:spAutoFit/>
          </a:bodyPr>
          <a:lstStyle/>
          <a:p>
            <a:r>
              <a:rPr lang="ru-RU" b="1">
                <a:solidFill>
                  <a:srgbClr val="990000"/>
                </a:solidFill>
              </a:rPr>
              <a:t>Документ (информация)</a:t>
            </a:r>
          </a:p>
        </p:txBody>
      </p:sp>
      <p:sp>
        <p:nvSpPr>
          <p:cNvPr id="62468" name="Rectangle 4"/>
          <p:cNvSpPr>
            <a:spLocks noChangeArrowheads="1"/>
          </p:cNvSpPr>
          <p:nvPr/>
        </p:nvSpPr>
        <p:spPr bwMode="auto">
          <a:xfrm>
            <a:off x="179388" y="1484313"/>
            <a:ext cx="8964612" cy="3113087"/>
          </a:xfrm>
          <a:prstGeom prst="rect">
            <a:avLst/>
          </a:prstGeom>
          <a:noFill/>
          <a:ln w="9525">
            <a:noFill/>
            <a:miter lim="800000"/>
            <a:headEnd/>
            <a:tailEnd/>
          </a:ln>
          <a:effectLst/>
        </p:spPr>
        <p:txBody>
          <a:bodyPr>
            <a:spAutoFit/>
          </a:bodyPr>
          <a:lstStyle/>
          <a:p>
            <a:pPr>
              <a:buFont typeface="Wingdings" pitchFamily="2" charset="2"/>
              <a:buBlip>
                <a:blip r:embed="rId3"/>
              </a:buBlip>
            </a:pPr>
            <a:r>
              <a:rPr lang="ru-RU" sz="1600"/>
              <a:t>  </a:t>
            </a:r>
            <a:r>
              <a:rPr lang="ru-RU">
                <a:latin typeface="Times New Roman" pitchFamily="18" charset="0"/>
              </a:rPr>
              <a:t>находится в соответствующем разделе сайта;</a:t>
            </a:r>
          </a:p>
          <a:p>
            <a:pPr>
              <a:buFont typeface="Wingdings" pitchFamily="2" charset="2"/>
              <a:buBlip>
                <a:blip r:embed="rId3"/>
              </a:buBlip>
            </a:pPr>
            <a:r>
              <a:rPr lang="ru-RU">
                <a:latin typeface="Times New Roman" pitchFamily="18" charset="0"/>
              </a:rPr>
              <a:t>  к нему обеспечен быстрый доступ (не более трех кликов-переходов мыши с главной</a:t>
            </a:r>
            <a:br>
              <a:rPr lang="ru-RU">
                <a:latin typeface="Times New Roman" pitchFamily="18" charset="0"/>
              </a:rPr>
            </a:br>
            <a:r>
              <a:rPr lang="ru-RU">
                <a:latin typeface="Times New Roman" pitchFamily="18" charset="0"/>
              </a:rPr>
              <a:t>    страницы до искомой информации);</a:t>
            </a:r>
          </a:p>
          <a:p>
            <a:pPr>
              <a:buFont typeface="Wingdings" pitchFamily="2" charset="2"/>
              <a:buBlip>
                <a:blip r:embed="rId3"/>
              </a:buBlip>
            </a:pPr>
            <a:r>
              <a:rPr lang="ru-RU">
                <a:latin typeface="Times New Roman" pitchFamily="18" charset="0"/>
              </a:rPr>
              <a:t>  имеет название, позволяющее идентифицировать его содержание;</a:t>
            </a:r>
          </a:p>
          <a:p>
            <a:pPr>
              <a:buFont typeface="Wingdings" pitchFamily="2" charset="2"/>
              <a:buBlip>
                <a:blip r:embed="rId3"/>
              </a:buBlip>
            </a:pPr>
            <a:r>
              <a:rPr lang="ru-RU">
                <a:latin typeface="Times New Roman" pitchFamily="18" charset="0"/>
              </a:rPr>
              <a:t>  форматы файлов позволяют открывать их в любой операционной системе (*doc, *</a:t>
            </a:r>
            <a:r>
              <a:rPr lang="en-US">
                <a:latin typeface="Times New Roman" pitchFamily="18" charset="0"/>
              </a:rPr>
              <a:t>pdf</a:t>
            </a:r>
            <a:r>
              <a:rPr lang="ru-RU">
                <a:latin typeface="Times New Roman" pitchFamily="18" charset="0"/>
              </a:rPr>
              <a:t>);</a:t>
            </a:r>
          </a:p>
          <a:p>
            <a:pPr>
              <a:buFont typeface="Wingdings" pitchFamily="2" charset="2"/>
              <a:buBlip>
                <a:blip r:embed="rId3"/>
              </a:buBlip>
            </a:pPr>
            <a:r>
              <a:rPr lang="ru-RU">
                <a:latin typeface="Times New Roman" pitchFamily="18" charset="0"/>
              </a:rPr>
              <a:t>  содержание документа соответствует его названию и назначению, не противоречит </a:t>
            </a:r>
            <a:br>
              <a:rPr lang="ru-RU">
                <a:latin typeface="Times New Roman" pitchFamily="18" charset="0"/>
              </a:rPr>
            </a:br>
            <a:r>
              <a:rPr lang="ru-RU">
                <a:latin typeface="Times New Roman" pitchFamily="18" charset="0"/>
              </a:rPr>
              <a:t>    другим документам, размещенным на сайте;</a:t>
            </a:r>
          </a:p>
          <a:p>
            <a:pPr>
              <a:buFont typeface="Wingdings" pitchFamily="2" charset="2"/>
              <a:buBlip>
                <a:blip r:embed="rId3"/>
              </a:buBlip>
            </a:pPr>
            <a:r>
              <a:rPr lang="ru-RU">
                <a:latin typeface="Times New Roman" pitchFamily="18" charset="0"/>
              </a:rPr>
              <a:t>  текст документа оформлен в полном объеме (с титульным листом), читаем и </a:t>
            </a:r>
            <a:br>
              <a:rPr lang="ru-RU">
                <a:latin typeface="Times New Roman" pitchFamily="18" charset="0"/>
              </a:rPr>
            </a:br>
            <a:r>
              <a:rPr lang="ru-RU">
                <a:latin typeface="Times New Roman" pitchFamily="18" charset="0"/>
              </a:rPr>
              <a:t>    хорошо различим;</a:t>
            </a:r>
          </a:p>
          <a:p>
            <a:pPr>
              <a:buFont typeface="Wingdings" pitchFamily="2" charset="2"/>
              <a:buBlip>
                <a:blip r:embed="rId3"/>
              </a:buBlip>
            </a:pPr>
            <a:r>
              <a:rPr lang="ru-RU">
                <a:latin typeface="Times New Roman" pitchFamily="18" charset="0"/>
              </a:rPr>
              <a:t>  является действующим и соответствует правилам и нормам русского языка;</a:t>
            </a:r>
          </a:p>
          <a:p>
            <a:pPr>
              <a:buFont typeface="Wingdings" pitchFamily="2" charset="2"/>
              <a:buBlip>
                <a:blip r:embed="rId3"/>
              </a:buBlip>
            </a:pPr>
            <a:r>
              <a:rPr lang="ru-RU">
                <a:latin typeface="Times New Roman" pitchFamily="18" charset="0"/>
              </a:rPr>
              <a:t>  оформляется по правилам делопроизводства.</a:t>
            </a:r>
          </a:p>
        </p:txBody>
      </p:sp>
      <p:pic>
        <p:nvPicPr>
          <p:cNvPr id="62472" name="Picture 8"/>
          <p:cNvPicPr>
            <a:picLocks noChangeAspect="1" noChangeArrowheads="1"/>
          </p:cNvPicPr>
          <p:nvPr/>
        </p:nvPicPr>
        <p:blipFill>
          <a:blip r:embed="rId4"/>
          <a:srcRect/>
          <a:stretch>
            <a:fillRect/>
          </a:stretch>
        </p:blipFill>
        <p:spPr bwMode="auto">
          <a:xfrm>
            <a:off x="4572000" y="5013325"/>
            <a:ext cx="4191000" cy="1581150"/>
          </a:xfrm>
          <a:prstGeom prst="rect">
            <a:avLst/>
          </a:prstGeom>
          <a:noFill/>
        </p:spPr>
      </p:pic>
      <p:pic>
        <p:nvPicPr>
          <p:cNvPr id="62473" name="Picture 9"/>
          <p:cNvPicPr>
            <a:picLocks noChangeAspect="1" noChangeArrowheads="1"/>
          </p:cNvPicPr>
          <p:nvPr/>
        </p:nvPicPr>
        <p:blipFill>
          <a:blip r:embed="rId5"/>
          <a:srcRect/>
          <a:stretch>
            <a:fillRect/>
          </a:stretch>
        </p:blipFill>
        <p:spPr bwMode="auto">
          <a:xfrm>
            <a:off x="971550" y="5661025"/>
            <a:ext cx="2160588" cy="760413"/>
          </a:xfrm>
          <a:prstGeom prst="rect">
            <a:avLst/>
          </a:prstGeom>
          <a:noFill/>
        </p:spPr>
      </p:pic>
      <p:pic>
        <p:nvPicPr>
          <p:cNvPr id="62474" name="Picture 10"/>
          <p:cNvPicPr>
            <a:picLocks noChangeAspect="1" noChangeArrowheads="1"/>
          </p:cNvPicPr>
          <p:nvPr/>
        </p:nvPicPr>
        <p:blipFill>
          <a:blip r:embed="rId6"/>
          <a:srcRect/>
          <a:stretch>
            <a:fillRect/>
          </a:stretch>
        </p:blipFill>
        <p:spPr bwMode="auto">
          <a:xfrm>
            <a:off x="179388" y="5084763"/>
            <a:ext cx="4537075" cy="266700"/>
          </a:xfrm>
          <a:prstGeom prst="rect">
            <a:avLst/>
          </a:prstGeom>
          <a:noFill/>
        </p:spPr>
      </p:pic>
      <p:sp>
        <p:nvSpPr>
          <p:cNvPr id="62475" name="AutoShape 11"/>
          <p:cNvSpPr>
            <a:spLocks noChangeArrowheads="1"/>
          </p:cNvSpPr>
          <p:nvPr/>
        </p:nvSpPr>
        <p:spPr bwMode="auto">
          <a:xfrm>
            <a:off x="1619250" y="5373688"/>
            <a:ext cx="215900" cy="360362"/>
          </a:xfrm>
          <a:prstGeom prst="downArrow">
            <a:avLst>
              <a:gd name="adj1" fmla="val 50000"/>
              <a:gd name="adj2" fmla="val 41728"/>
            </a:avLst>
          </a:prstGeom>
          <a:solidFill>
            <a:srgbClr val="FFFFFF"/>
          </a:solidFill>
          <a:ln w="9525">
            <a:solidFill>
              <a:schemeClr val="tx1"/>
            </a:solidFill>
            <a:miter lim="800000"/>
            <a:headEnd/>
            <a:tailEnd/>
          </a:ln>
          <a:effectLst/>
        </p:spPr>
        <p:txBody>
          <a:bodyPr wrap="none" anchor="ctr"/>
          <a:lstStyle/>
          <a:p>
            <a:endParaRPr lang="ru-RU"/>
          </a:p>
        </p:txBody>
      </p:sp>
      <p:pic>
        <p:nvPicPr>
          <p:cNvPr id="3077" name="Picture 5" descr="шапка в слайды"/>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0"/>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304800" y="44450"/>
            <a:ext cx="85693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800" b="1">
                <a:solidFill>
                  <a:srgbClr val="003399"/>
                </a:solidFill>
                <a:cs typeface="Arial" charset="0"/>
              </a:rPr>
              <a:t>Требования к содержательному наполнению официального сайта</a:t>
            </a:r>
            <a:endParaRPr lang="ru-RU" sz="2800" b="1">
              <a:solidFill>
                <a:srgbClr val="003399"/>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6"/>
          <p:cNvSpPr>
            <a:spLocks noChangeArrowheads="1"/>
          </p:cNvSpPr>
          <p:nvPr/>
        </p:nvSpPr>
        <p:spPr bwMode="auto">
          <a:xfrm>
            <a:off x="395288" y="1125538"/>
            <a:ext cx="6592887" cy="366712"/>
          </a:xfrm>
          <a:prstGeom prst="rect">
            <a:avLst/>
          </a:prstGeom>
          <a:noFill/>
          <a:ln w="9525">
            <a:noFill/>
            <a:miter lim="800000"/>
            <a:headEnd/>
            <a:tailEnd/>
          </a:ln>
          <a:effectLst/>
        </p:spPr>
        <p:txBody>
          <a:bodyPr wrap="none">
            <a:spAutoFit/>
          </a:bodyPr>
          <a:lstStyle/>
          <a:p>
            <a:r>
              <a:rPr lang="ru-RU" b="1">
                <a:solidFill>
                  <a:srgbClr val="990000"/>
                </a:solidFill>
              </a:rPr>
              <a:t>Ссылки на информационно-образовательные ресурсы</a:t>
            </a:r>
            <a:r>
              <a:rPr lang="ru-RU">
                <a:latin typeface="Times New Roman" pitchFamily="18" charset="0"/>
              </a:rPr>
              <a:t> </a:t>
            </a:r>
          </a:p>
        </p:txBody>
      </p:sp>
      <p:sp>
        <p:nvSpPr>
          <p:cNvPr id="57351" name="Rectangle 7"/>
          <p:cNvSpPr>
            <a:spLocks noChangeArrowheads="1"/>
          </p:cNvSpPr>
          <p:nvPr/>
        </p:nvSpPr>
        <p:spPr bwMode="auto">
          <a:xfrm>
            <a:off x="647700" y="1557338"/>
            <a:ext cx="8496300" cy="1465262"/>
          </a:xfrm>
          <a:prstGeom prst="rect">
            <a:avLst/>
          </a:prstGeom>
          <a:noFill/>
          <a:ln w="9525">
            <a:noFill/>
            <a:miter lim="800000"/>
            <a:headEnd/>
            <a:tailEnd/>
          </a:ln>
          <a:effectLst/>
        </p:spPr>
        <p:txBody>
          <a:bodyPr>
            <a:spAutoFit/>
          </a:bodyPr>
          <a:lstStyle/>
          <a:p>
            <a:pPr>
              <a:buFont typeface="Wingdings" pitchFamily="2" charset="2"/>
              <a:buBlip>
                <a:blip r:embed="rId3"/>
              </a:buBlip>
            </a:pPr>
            <a:r>
              <a:rPr lang="ru-RU" sz="1600"/>
              <a:t>  </a:t>
            </a:r>
            <a:r>
              <a:rPr lang="ru-RU">
                <a:latin typeface="Times New Roman" pitchFamily="18" charset="0"/>
              </a:rPr>
              <a:t>расположены в соответствующем разделе или представлены на главной странице </a:t>
            </a:r>
            <a:br>
              <a:rPr lang="ru-RU">
                <a:latin typeface="Times New Roman" pitchFamily="18" charset="0"/>
              </a:rPr>
            </a:br>
            <a:r>
              <a:rPr lang="ru-RU">
                <a:latin typeface="Times New Roman" pitchFamily="18" charset="0"/>
              </a:rPr>
              <a:t>    сайта в виде баннеров</a:t>
            </a:r>
          </a:p>
          <a:p>
            <a:pPr>
              <a:buFont typeface="Wingdings" pitchFamily="2" charset="2"/>
              <a:buBlip>
                <a:blip r:embed="rId3"/>
              </a:buBlip>
            </a:pPr>
            <a:r>
              <a:rPr lang="ru-RU">
                <a:latin typeface="Times New Roman" pitchFamily="18" charset="0"/>
              </a:rPr>
              <a:t>  размещены работающие ссылки</a:t>
            </a:r>
          </a:p>
          <a:p>
            <a:pPr>
              <a:buFont typeface="Wingdings" pitchFamily="2" charset="2"/>
              <a:buBlip>
                <a:blip r:embed="rId3"/>
              </a:buBlip>
            </a:pPr>
            <a:r>
              <a:rPr lang="ru-RU">
                <a:latin typeface="Times New Roman" pitchFamily="18" charset="0"/>
              </a:rPr>
              <a:t>  открывают сайт, соответствующий названию ссылки</a:t>
            </a:r>
          </a:p>
          <a:p>
            <a:pPr>
              <a:buFont typeface="Wingdings" pitchFamily="2" charset="2"/>
              <a:buBlip>
                <a:blip r:embed="rId3"/>
              </a:buBlip>
            </a:pPr>
            <a:r>
              <a:rPr lang="ru-RU">
                <a:latin typeface="Times New Roman" pitchFamily="18" charset="0"/>
              </a:rPr>
              <a:t>  открывают главную страницу соответствующего сайта</a:t>
            </a:r>
          </a:p>
        </p:txBody>
      </p:sp>
      <p:pic>
        <p:nvPicPr>
          <p:cNvPr id="57353" name="Picture 9"/>
          <p:cNvPicPr>
            <a:picLocks noChangeAspect="1" noChangeArrowheads="1"/>
          </p:cNvPicPr>
          <p:nvPr/>
        </p:nvPicPr>
        <p:blipFill>
          <a:blip r:embed="rId4"/>
          <a:srcRect/>
          <a:stretch>
            <a:fillRect/>
          </a:stretch>
        </p:blipFill>
        <p:spPr bwMode="auto">
          <a:xfrm>
            <a:off x="539750" y="4149725"/>
            <a:ext cx="1590675" cy="1746250"/>
          </a:xfrm>
          <a:prstGeom prst="rect">
            <a:avLst/>
          </a:prstGeom>
          <a:noFill/>
        </p:spPr>
      </p:pic>
      <p:pic>
        <p:nvPicPr>
          <p:cNvPr id="57355" name="Picture 11"/>
          <p:cNvPicPr>
            <a:picLocks noChangeAspect="1" noChangeArrowheads="1"/>
          </p:cNvPicPr>
          <p:nvPr/>
        </p:nvPicPr>
        <p:blipFill>
          <a:blip r:embed="rId5"/>
          <a:srcRect/>
          <a:stretch>
            <a:fillRect/>
          </a:stretch>
        </p:blipFill>
        <p:spPr bwMode="auto">
          <a:xfrm>
            <a:off x="555625" y="5884863"/>
            <a:ext cx="1581150" cy="857250"/>
          </a:xfrm>
          <a:prstGeom prst="rect">
            <a:avLst/>
          </a:prstGeom>
          <a:noFill/>
        </p:spPr>
      </p:pic>
      <p:pic>
        <p:nvPicPr>
          <p:cNvPr id="57360" name="Picture 16"/>
          <p:cNvPicPr>
            <a:picLocks noChangeAspect="1" noChangeArrowheads="1"/>
          </p:cNvPicPr>
          <p:nvPr/>
        </p:nvPicPr>
        <p:blipFill>
          <a:blip r:embed="rId6"/>
          <a:srcRect/>
          <a:stretch>
            <a:fillRect/>
          </a:stretch>
        </p:blipFill>
        <p:spPr bwMode="auto">
          <a:xfrm>
            <a:off x="4356100" y="3949700"/>
            <a:ext cx="4581525" cy="171450"/>
          </a:xfrm>
          <a:prstGeom prst="rect">
            <a:avLst/>
          </a:prstGeom>
          <a:noFill/>
        </p:spPr>
      </p:pic>
      <p:pic>
        <p:nvPicPr>
          <p:cNvPr id="57361" name="Picture 17"/>
          <p:cNvPicPr>
            <a:picLocks noChangeAspect="1" noChangeArrowheads="1"/>
          </p:cNvPicPr>
          <p:nvPr/>
        </p:nvPicPr>
        <p:blipFill>
          <a:blip r:embed="rId7"/>
          <a:srcRect/>
          <a:stretch>
            <a:fillRect/>
          </a:stretch>
        </p:blipFill>
        <p:spPr bwMode="auto">
          <a:xfrm>
            <a:off x="4949825" y="4197350"/>
            <a:ext cx="3455988" cy="2486025"/>
          </a:xfrm>
          <a:prstGeom prst="rect">
            <a:avLst/>
          </a:prstGeom>
          <a:noFill/>
        </p:spPr>
      </p:pic>
      <p:sp>
        <p:nvSpPr>
          <p:cNvPr id="57365" name="Rectangle 21"/>
          <p:cNvSpPr>
            <a:spLocks noChangeArrowheads="1"/>
          </p:cNvSpPr>
          <p:nvPr/>
        </p:nvSpPr>
        <p:spPr bwMode="auto">
          <a:xfrm>
            <a:off x="763588" y="3573463"/>
            <a:ext cx="1296987" cy="336550"/>
          </a:xfrm>
          <a:prstGeom prst="rect">
            <a:avLst/>
          </a:prstGeom>
          <a:noFill/>
          <a:ln w="9525">
            <a:noFill/>
            <a:miter lim="800000"/>
            <a:headEnd/>
            <a:tailEnd/>
          </a:ln>
          <a:effectLst/>
        </p:spPr>
        <p:txBody>
          <a:bodyPr>
            <a:spAutoFit/>
          </a:bodyPr>
          <a:lstStyle/>
          <a:p>
            <a:pPr>
              <a:buFont typeface="Wingdings" pitchFamily="2" charset="2"/>
              <a:buNone/>
            </a:pPr>
            <a:r>
              <a:rPr lang="ru-RU" sz="1600" b="1">
                <a:solidFill>
                  <a:srgbClr val="339966"/>
                </a:solidFill>
              </a:rPr>
              <a:t>Баннеры</a:t>
            </a:r>
          </a:p>
        </p:txBody>
      </p:sp>
      <p:sp>
        <p:nvSpPr>
          <p:cNvPr id="57366" name="Rectangle 22"/>
          <p:cNvSpPr>
            <a:spLocks noChangeArrowheads="1"/>
          </p:cNvSpPr>
          <p:nvPr/>
        </p:nvSpPr>
        <p:spPr bwMode="auto">
          <a:xfrm>
            <a:off x="5364163" y="3525838"/>
            <a:ext cx="2808287" cy="336550"/>
          </a:xfrm>
          <a:prstGeom prst="rect">
            <a:avLst/>
          </a:prstGeom>
          <a:noFill/>
          <a:ln w="9525">
            <a:noFill/>
            <a:miter lim="800000"/>
            <a:headEnd/>
            <a:tailEnd/>
          </a:ln>
          <a:effectLst/>
        </p:spPr>
        <p:txBody>
          <a:bodyPr>
            <a:spAutoFit/>
          </a:bodyPr>
          <a:lstStyle/>
          <a:p>
            <a:pPr>
              <a:buFont typeface="Wingdings" pitchFamily="2" charset="2"/>
              <a:buNone/>
            </a:pPr>
            <a:r>
              <a:rPr lang="ru-RU" sz="1600" b="1">
                <a:solidFill>
                  <a:srgbClr val="339966"/>
                </a:solidFill>
              </a:rPr>
              <a:t>Главная страница сайта</a:t>
            </a:r>
          </a:p>
        </p:txBody>
      </p:sp>
      <p:sp>
        <p:nvSpPr>
          <p:cNvPr id="57367" name="AutoShape 23"/>
          <p:cNvSpPr>
            <a:spLocks noChangeArrowheads="1"/>
          </p:cNvSpPr>
          <p:nvPr/>
        </p:nvSpPr>
        <p:spPr bwMode="auto">
          <a:xfrm>
            <a:off x="158750" y="2174875"/>
            <a:ext cx="309563" cy="1830388"/>
          </a:xfrm>
          <a:prstGeom prst="curvedRightArrow">
            <a:avLst>
              <a:gd name="adj1" fmla="val 118256"/>
              <a:gd name="adj2" fmla="val 236513"/>
              <a:gd name="adj3" fmla="val 33333"/>
            </a:avLst>
          </a:prstGeom>
          <a:solidFill>
            <a:schemeClr val="accent1"/>
          </a:solidFill>
          <a:ln w="9525">
            <a:solidFill>
              <a:schemeClr val="tx1"/>
            </a:solidFill>
            <a:miter lim="800000"/>
            <a:headEnd/>
            <a:tailEnd/>
          </a:ln>
          <a:effectLst/>
        </p:spPr>
        <p:txBody>
          <a:bodyPr wrap="none" anchor="ctr"/>
          <a:lstStyle/>
          <a:p>
            <a:endParaRPr lang="ru-RU"/>
          </a:p>
        </p:txBody>
      </p:sp>
      <p:sp>
        <p:nvSpPr>
          <p:cNvPr id="57368" name="AutoShape 24"/>
          <p:cNvSpPr>
            <a:spLocks noChangeArrowheads="1"/>
          </p:cNvSpPr>
          <p:nvPr/>
        </p:nvSpPr>
        <p:spPr bwMode="auto">
          <a:xfrm rot="19888965" flipH="1">
            <a:off x="6619875" y="2646363"/>
            <a:ext cx="720725" cy="720725"/>
          </a:xfrm>
          <a:prstGeom prst="curvedRightArrow">
            <a:avLst>
              <a:gd name="adj1" fmla="val 20000"/>
              <a:gd name="adj2" fmla="val 40000"/>
              <a:gd name="adj3" fmla="val 33333"/>
            </a:avLst>
          </a:prstGeom>
          <a:solidFill>
            <a:schemeClr val="accent1"/>
          </a:solidFill>
          <a:ln w="9525">
            <a:solidFill>
              <a:schemeClr val="tx1"/>
            </a:solidFill>
            <a:miter lim="800000"/>
            <a:headEnd/>
            <a:tailEnd/>
          </a:ln>
          <a:effectLst/>
        </p:spPr>
        <p:txBody>
          <a:bodyPr wrap="none" anchor="ctr"/>
          <a:lstStyle/>
          <a:p>
            <a:endParaRPr lang="ru-RU"/>
          </a:p>
        </p:txBody>
      </p:sp>
      <p:pic>
        <p:nvPicPr>
          <p:cNvPr id="3077" name="Picture 5" descr="шапка в слайды"/>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0" y="0"/>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304800" y="44450"/>
            <a:ext cx="85693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800" b="1">
                <a:solidFill>
                  <a:srgbClr val="003399"/>
                </a:solidFill>
                <a:cs typeface="Arial" charset="0"/>
              </a:rPr>
              <a:t>Требования к содержательному наполнению официального сайта</a:t>
            </a:r>
            <a:endParaRPr lang="ru-RU" sz="2800" b="1">
              <a:solidFill>
                <a:srgbClr val="003399"/>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p:cNvPicPr>
            <a:picLocks noChangeAspect="1" noChangeArrowheads="1"/>
          </p:cNvPicPr>
          <p:nvPr/>
        </p:nvPicPr>
        <p:blipFill>
          <a:blip r:embed="rId3"/>
          <a:srcRect/>
          <a:stretch>
            <a:fillRect/>
          </a:stretch>
        </p:blipFill>
        <p:spPr bwMode="auto">
          <a:xfrm>
            <a:off x="179388" y="1341438"/>
            <a:ext cx="8640762" cy="5010150"/>
          </a:xfrm>
          <a:prstGeom prst="rect">
            <a:avLst/>
          </a:prstGeom>
          <a:noFill/>
        </p:spPr>
      </p:pic>
      <p:pic>
        <p:nvPicPr>
          <p:cNvPr id="3077" name="Picture 5" descr="шапка в слайды"/>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304800" y="44450"/>
            <a:ext cx="85693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800" b="1">
                <a:solidFill>
                  <a:srgbClr val="003399"/>
                </a:solidFill>
                <a:cs typeface="Arial" charset="0"/>
              </a:rPr>
              <a:t>Образовательный портал Вологодской области</a:t>
            </a:r>
            <a:endParaRPr lang="ru-RU" sz="2800" b="1">
              <a:solidFill>
                <a:srgbClr val="003399"/>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p:txBody>
          <a:bodyPr/>
          <a:lstStyle/>
          <a:p>
            <a:endParaRPr lang="ru-RU"/>
          </a:p>
        </p:txBody>
      </p:sp>
      <p:pic>
        <p:nvPicPr>
          <p:cNvPr id="142339" name="Picture 3"/>
          <p:cNvPicPr>
            <a:picLocks noChangeAspect="1" noChangeArrowheads="1"/>
          </p:cNvPicPr>
          <p:nvPr/>
        </p:nvPicPr>
        <p:blipFill>
          <a:blip r:embed="rId3"/>
          <a:srcRect/>
          <a:stretch>
            <a:fillRect/>
          </a:stretch>
        </p:blipFill>
        <p:spPr bwMode="auto">
          <a:xfrm>
            <a:off x="250825" y="1333500"/>
            <a:ext cx="8642350" cy="5264150"/>
          </a:xfrm>
          <a:prstGeom prst="rect">
            <a:avLst/>
          </a:prstGeom>
          <a:noFill/>
        </p:spPr>
      </p:pic>
      <p:pic>
        <p:nvPicPr>
          <p:cNvPr id="3077" name="Picture 5" descr="шапка в слайды"/>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950913"/>
          </a:xfrm>
          <a:prstGeom prst="rect">
            <a:avLst/>
          </a:prstGeom>
          <a:noFill/>
          <a:effectLst>
            <a:outerShdw blurRad="63500" dist="107763"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Lst>
        </p:spPr>
      </p:pic>
      <p:sp>
        <p:nvSpPr>
          <p:cNvPr id="37893" name="Text Box 5"/>
          <p:cNvSpPr txBox="1">
            <a:spLocks noChangeArrowheads="1"/>
          </p:cNvSpPr>
          <p:nvPr/>
        </p:nvSpPr>
        <p:spPr bwMode="auto">
          <a:xfrm>
            <a:off x="304800" y="44450"/>
            <a:ext cx="8569325"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ru-RU" sz="2800" b="1">
                <a:solidFill>
                  <a:srgbClr val="003399"/>
                </a:solidFill>
                <a:cs typeface="Arial" charset="0"/>
              </a:rPr>
              <a:t>Образовательный портал Вологодской области</a:t>
            </a:r>
            <a:endParaRPr lang="ru-RU" sz="2800" b="1">
              <a:solidFill>
                <a:srgbClr val="003399"/>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4886</TotalTime>
  <Words>2152</Words>
  <Application>Microsoft Office PowerPoint</Application>
  <PresentationFormat>Экран (4:3)</PresentationFormat>
  <Paragraphs>186</Paragraphs>
  <Slides>16</Slides>
  <Notes>16</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16</vt:i4>
      </vt:variant>
    </vt:vector>
  </HeadingPairs>
  <TitlesOfParts>
    <vt:vector size="20" baseType="lpstr">
      <vt:lpstr>Arial</vt:lpstr>
      <vt:lpstr>Times New Roman</vt:lpstr>
      <vt:lpstr>Wingdings</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iosokin</cp:lastModifiedBy>
  <cp:revision>95</cp:revision>
  <dcterms:created xsi:type="dcterms:W3CDTF">2013-08-24T04:49:57Z</dcterms:created>
  <dcterms:modified xsi:type="dcterms:W3CDTF">2016-03-29T07:15:37Z</dcterms:modified>
</cp:coreProperties>
</file>